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8"/>
  </p:notesMasterIdLst>
  <p:handoutMasterIdLst>
    <p:handoutMasterId r:id="rId29"/>
  </p:handoutMasterIdLst>
  <p:sldIdLst>
    <p:sldId id="256" r:id="rId2"/>
    <p:sldId id="325" r:id="rId3"/>
    <p:sldId id="257" r:id="rId4"/>
    <p:sldId id="262" r:id="rId5"/>
    <p:sldId id="304" r:id="rId6"/>
    <p:sldId id="307" r:id="rId7"/>
    <p:sldId id="285" r:id="rId8"/>
    <p:sldId id="308" r:id="rId9"/>
    <p:sldId id="309" r:id="rId10"/>
    <p:sldId id="305" r:id="rId11"/>
    <p:sldId id="306"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nise  Walst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59" autoAdjust="0"/>
  </p:normalViewPr>
  <p:slideViewPr>
    <p:cSldViewPr>
      <p:cViewPr varScale="1">
        <p:scale>
          <a:sx n="89" d="100"/>
          <a:sy n="89" d="100"/>
        </p:scale>
        <p:origin x="1356" y="84"/>
      </p:cViewPr>
      <p:guideLst>
        <p:guide orient="horz" pos="2160"/>
        <p:guide pos="2880"/>
      </p:guideLst>
    </p:cSldViewPr>
  </p:slideViewPr>
  <p:notesTextViewPr>
    <p:cViewPr>
      <p:scale>
        <a:sx n="300" d="100"/>
        <a:sy n="300" d="100"/>
      </p:scale>
      <p:origin x="0" y="0"/>
    </p:cViewPr>
  </p:notesTextViewPr>
  <p:sorterViewPr>
    <p:cViewPr>
      <p:scale>
        <a:sx n="100" d="100"/>
        <a:sy n="100" d="100"/>
      </p:scale>
      <p:origin x="0" y="82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Rhart.CGCSHQ\Desktop\SIG%20States\2014\Initial%20Analysis\Charts%20SIG%20Analysis%20Tables%200814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hart.CGCSHQ\Desktop\SIG%20States\2014\Initial%20Analysis\Charts%20SIG%20Analysis%20Tables%2008141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hart.CGCSHQ\Desktop\SIG%20States\2014\Initial%20Analysis\Charts%20SIG%20Analysis%20Tables%2008141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hart.CGCSHQ\Desktop\SIG%20States\2014\Initial%20Analysis\Charts%20SIG%20Analysis%20Tables%20081414.xlsx" TargetMode="Externa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15621020419821"/>
          <c:y val="4.0627885503231764E-2"/>
          <c:w val="0.82140134715643709"/>
          <c:h val="0.63108436445444316"/>
        </c:manualLayout>
      </c:layout>
      <c:lineChart>
        <c:grouping val="standard"/>
        <c:varyColors val="0"/>
        <c:ser>
          <c:idx val="0"/>
          <c:order val="0"/>
          <c:tx>
            <c:strRef>
              <c:f>'SIG Awarded Schools'!$A$4</c:f>
              <c:strCache>
                <c:ptCount val="1"/>
                <c:pt idx="0">
                  <c:v>SIG Awarded Schools (n=173)</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Schools'!$B$2:$E$3</c:f>
              <c:strCache>
                <c:ptCount val="4"/>
                <c:pt idx="0">
                  <c:v>09-10 - Baseline</c:v>
                </c:pt>
                <c:pt idx="1">
                  <c:v>10-11</c:v>
                </c:pt>
                <c:pt idx="2">
                  <c:v>11-12</c:v>
                </c:pt>
                <c:pt idx="3">
                  <c:v>12-13</c:v>
                </c:pt>
              </c:strCache>
            </c:strRef>
          </c:cat>
          <c:val>
            <c:numRef>
              <c:f>'SIG Awarded Schools'!$B$4:$E$4</c:f>
              <c:numCache>
                <c:formatCode>0.0%</c:formatCode>
                <c:ptCount val="4"/>
                <c:pt idx="0">
                  <c:v>0.27393200000000001</c:v>
                </c:pt>
                <c:pt idx="1">
                  <c:v>0.3342</c:v>
                </c:pt>
                <c:pt idx="2">
                  <c:v>0.38019999999999998</c:v>
                </c:pt>
                <c:pt idx="3">
                  <c:v>0.38090000000000002</c:v>
                </c:pt>
              </c:numCache>
            </c:numRef>
          </c:val>
          <c:smooth val="0"/>
        </c:ser>
        <c:ser>
          <c:idx val="1"/>
          <c:order val="1"/>
          <c:tx>
            <c:strRef>
              <c:f>'SIG Awarded Schools'!$A$5</c:f>
              <c:strCache>
                <c:ptCount val="1"/>
                <c:pt idx="0">
                  <c:v>Random Sample of SIG Eligible and Non-Awarded Schools (n=626)</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Schools'!$B$2:$E$3</c:f>
              <c:strCache>
                <c:ptCount val="4"/>
                <c:pt idx="0">
                  <c:v>09-10 - Baseline</c:v>
                </c:pt>
                <c:pt idx="1">
                  <c:v>10-11</c:v>
                </c:pt>
                <c:pt idx="2">
                  <c:v>11-12</c:v>
                </c:pt>
                <c:pt idx="3">
                  <c:v>12-13</c:v>
                </c:pt>
              </c:strCache>
            </c:strRef>
          </c:cat>
          <c:val>
            <c:numRef>
              <c:f>'SIG Awarded Schools'!$B$5:$E$5</c:f>
              <c:numCache>
                <c:formatCode>0.0%</c:formatCode>
                <c:ptCount val="4"/>
                <c:pt idx="0">
                  <c:v>0.49143300000000001</c:v>
                </c:pt>
                <c:pt idx="1">
                  <c:v>0.51655399999999996</c:v>
                </c:pt>
                <c:pt idx="2">
                  <c:v>0.52871999999999997</c:v>
                </c:pt>
                <c:pt idx="3">
                  <c:v>0.52724400000000005</c:v>
                </c:pt>
              </c:numCache>
            </c:numRef>
          </c:val>
          <c:smooth val="0"/>
        </c:ser>
        <c:ser>
          <c:idx val="2"/>
          <c:order val="2"/>
          <c:tx>
            <c:strRef>
              <c:f>'SIG Awarded Schools'!$A$6</c:f>
              <c:strCache>
                <c:ptCount val="1"/>
                <c:pt idx="0">
                  <c:v>Random Sample of Schools Across the State  (n=984)</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Schools'!$B$2:$E$3</c:f>
              <c:strCache>
                <c:ptCount val="4"/>
                <c:pt idx="0">
                  <c:v>09-10 - Baseline</c:v>
                </c:pt>
                <c:pt idx="1">
                  <c:v>10-11</c:v>
                </c:pt>
                <c:pt idx="2">
                  <c:v>11-12</c:v>
                </c:pt>
                <c:pt idx="3">
                  <c:v>12-13</c:v>
                </c:pt>
              </c:strCache>
            </c:strRef>
          </c:cat>
          <c:val>
            <c:numRef>
              <c:f>'SIG Awarded Schools'!$B$6:$E$6</c:f>
              <c:numCache>
                <c:formatCode>0.0%</c:formatCode>
                <c:ptCount val="4"/>
                <c:pt idx="0">
                  <c:v>0.64600000000000002</c:v>
                </c:pt>
                <c:pt idx="1">
                  <c:v>0.66827999999999999</c:v>
                </c:pt>
                <c:pt idx="2">
                  <c:v>0.681176</c:v>
                </c:pt>
                <c:pt idx="3">
                  <c:v>0.67961800000000006</c:v>
                </c:pt>
              </c:numCache>
            </c:numRef>
          </c:val>
          <c:smooth val="0"/>
        </c:ser>
        <c:dLbls>
          <c:dLblPos val="t"/>
          <c:showLegendKey val="0"/>
          <c:showVal val="1"/>
          <c:showCatName val="0"/>
          <c:showSerName val="0"/>
          <c:showPercent val="0"/>
          <c:showBubbleSize val="0"/>
        </c:dLbls>
        <c:marker val="1"/>
        <c:smooth val="0"/>
        <c:axId val="413340744"/>
        <c:axId val="413343096"/>
      </c:lineChart>
      <c:catAx>
        <c:axId val="413340744"/>
        <c:scaling>
          <c:orientation val="minMax"/>
        </c:scaling>
        <c:delete val="0"/>
        <c:axPos val="b"/>
        <c:title>
          <c:tx>
            <c:rich>
              <a:bodyPr/>
              <a:lstStyle/>
              <a:p>
                <a:pPr>
                  <a:defRPr/>
                </a:pPr>
                <a:r>
                  <a:rPr lang="en-US"/>
                  <a:t>Academic Year</a:t>
                </a:r>
              </a:p>
            </c:rich>
          </c:tx>
          <c:overlay val="0"/>
        </c:title>
        <c:numFmt formatCode="General" sourceLinked="0"/>
        <c:majorTickMark val="none"/>
        <c:minorTickMark val="out"/>
        <c:tickLblPos val="nextTo"/>
        <c:crossAx val="413343096"/>
        <c:crosses val="autoZero"/>
        <c:auto val="1"/>
        <c:lblAlgn val="ctr"/>
        <c:lblOffset val="100"/>
        <c:noMultiLvlLbl val="0"/>
      </c:catAx>
      <c:valAx>
        <c:axId val="413343096"/>
        <c:scaling>
          <c:orientation val="minMax"/>
          <c:min val="0.2"/>
        </c:scaling>
        <c:delete val="0"/>
        <c:axPos val="l"/>
        <c:title>
          <c:tx>
            <c:rich>
              <a:bodyPr rot="-5400000" vert="horz"/>
              <a:lstStyle/>
              <a:p>
                <a:pPr>
                  <a:defRPr/>
                </a:pPr>
                <a:r>
                  <a:rPr lang="en-US"/>
                  <a:t>Percentage of Students At or Above Proficient</a:t>
                </a:r>
              </a:p>
            </c:rich>
          </c:tx>
          <c:layout>
            <c:manualLayout>
              <c:xMode val="edge"/>
              <c:yMode val="edge"/>
              <c:x val="1.3253781638710434E-2"/>
              <c:y val="3.8433223028127433E-2"/>
            </c:manualLayout>
          </c:layout>
          <c:overlay val="0"/>
        </c:title>
        <c:numFmt formatCode="0%" sourceLinked="0"/>
        <c:majorTickMark val="none"/>
        <c:minorTickMark val="none"/>
        <c:tickLblPos val="nextTo"/>
        <c:spPr>
          <a:ln w="12700">
            <a:noFill/>
          </a:ln>
        </c:spPr>
        <c:crossAx val="413340744"/>
        <c:crosses val="autoZero"/>
        <c:crossBetween val="between"/>
      </c:valAx>
    </c:plotArea>
    <c:legend>
      <c:legendPos val="b"/>
      <c:layout>
        <c:manualLayout>
          <c:xMode val="edge"/>
          <c:yMode val="edge"/>
          <c:x val="8.2899977731302078E-3"/>
          <c:y val="0.7846642294713162"/>
          <c:w val="0.95390611959944793"/>
          <c:h val="0.20056205474315711"/>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29478417090277"/>
          <c:y val="5.7730783652043496E-2"/>
          <c:w val="0.81353119725508871"/>
          <c:h val="0.64211867266591671"/>
        </c:manualLayout>
      </c:layout>
      <c:lineChart>
        <c:grouping val="standard"/>
        <c:varyColors val="0"/>
        <c:ser>
          <c:idx val="0"/>
          <c:order val="0"/>
          <c:tx>
            <c:strRef>
              <c:f>'SIG Awarded Schools'!$F$4</c:f>
              <c:strCache>
                <c:ptCount val="1"/>
                <c:pt idx="0">
                  <c:v>SIG Awarded Schools (n=181)</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Schools'!$G$2:$J$3</c:f>
              <c:strCache>
                <c:ptCount val="4"/>
                <c:pt idx="0">
                  <c:v>09-10 - Baseline</c:v>
                </c:pt>
                <c:pt idx="1">
                  <c:v>10-11</c:v>
                </c:pt>
                <c:pt idx="2">
                  <c:v>11-12</c:v>
                </c:pt>
                <c:pt idx="3">
                  <c:v>12-13</c:v>
                </c:pt>
              </c:strCache>
            </c:strRef>
          </c:cat>
          <c:val>
            <c:numRef>
              <c:f>'SIG Awarded Schools'!$G$4:$J$4</c:f>
              <c:numCache>
                <c:formatCode>0.0%</c:formatCode>
                <c:ptCount val="4"/>
                <c:pt idx="0">
                  <c:v>0.30577300000000002</c:v>
                </c:pt>
                <c:pt idx="1">
                  <c:v>0.33843600000000001</c:v>
                </c:pt>
                <c:pt idx="2">
                  <c:v>0.36880200000000002</c:v>
                </c:pt>
                <c:pt idx="3">
                  <c:v>0.37551800000000002</c:v>
                </c:pt>
              </c:numCache>
            </c:numRef>
          </c:val>
          <c:smooth val="0"/>
        </c:ser>
        <c:ser>
          <c:idx val="1"/>
          <c:order val="1"/>
          <c:tx>
            <c:strRef>
              <c:f>'SIG Awarded Schools'!$F$5</c:f>
              <c:strCache>
                <c:ptCount val="1"/>
                <c:pt idx="0">
                  <c:v>Random Sample of SIG Eligible and Non-Awarded Schools (n=628)</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Schools'!$G$2:$J$3</c:f>
              <c:strCache>
                <c:ptCount val="4"/>
                <c:pt idx="0">
                  <c:v>09-10 - Baseline</c:v>
                </c:pt>
                <c:pt idx="1">
                  <c:v>10-11</c:v>
                </c:pt>
                <c:pt idx="2">
                  <c:v>11-12</c:v>
                </c:pt>
                <c:pt idx="3">
                  <c:v>12-13</c:v>
                </c:pt>
              </c:strCache>
            </c:strRef>
          </c:cat>
          <c:val>
            <c:numRef>
              <c:f>'SIG Awarded Schools'!$G$5:$J$5</c:f>
              <c:numCache>
                <c:formatCode>0.0%</c:formatCode>
                <c:ptCount val="4"/>
                <c:pt idx="0">
                  <c:v>0.47497899999999998</c:v>
                </c:pt>
                <c:pt idx="1">
                  <c:v>0.49218000000000001</c:v>
                </c:pt>
                <c:pt idx="2">
                  <c:v>0.51400000000000001</c:v>
                </c:pt>
                <c:pt idx="3">
                  <c:v>0.51351899999999995</c:v>
                </c:pt>
              </c:numCache>
            </c:numRef>
          </c:val>
          <c:smooth val="0"/>
        </c:ser>
        <c:ser>
          <c:idx val="2"/>
          <c:order val="2"/>
          <c:tx>
            <c:strRef>
              <c:f>'SIG Awarded Schools'!$F$6</c:f>
              <c:strCache>
                <c:ptCount val="1"/>
                <c:pt idx="0">
                  <c:v>Random Sample of Schools Across the State  (n=986)</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'SIG Awarded Schools'!$G$2:$J$3</c:f>
              <c:strCache>
                <c:ptCount val="4"/>
                <c:pt idx="0">
                  <c:v>09-10 - Baseline</c:v>
                </c:pt>
                <c:pt idx="1">
                  <c:v>10-11</c:v>
                </c:pt>
                <c:pt idx="2">
                  <c:v>11-12</c:v>
                </c:pt>
                <c:pt idx="3">
                  <c:v>12-13</c:v>
                </c:pt>
              </c:strCache>
            </c:strRef>
          </c:cat>
          <c:val>
            <c:numRef>
              <c:f>'SIG Awarded Schools'!$G$6:$J$6</c:f>
              <c:numCache>
                <c:formatCode>0.0%</c:formatCode>
                <c:ptCount val="4"/>
                <c:pt idx="0">
                  <c:v>0.646671</c:v>
                </c:pt>
                <c:pt idx="1">
                  <c:v>0.66059999999999997</c:v>
                </c:pt>
                <c:pt idx="2">
                  <c:v>0.67435299999999998</c:v>
                </c:pt>
                <c:pt idx="3">
                  <c:v>0.67271199999999998</c:v>
                </c:pt>
              </c:numCache>
            </c:numRef>
          </c:val>
          <c:smooth val="0"/>
        </c:ser>
        <c:dLbls>
          <c:dLblPos val="t"/>
          <c:showLegendKey val="0"/>
          <c:showVal val="1"/>
          <c:showCatName val="0"/>
          <c:showSerName val="0"/>
          <c:showPercent val="0"/>
          <c:showBubbleSize val="0"/>
        </c:dLbls>
        <c:marker val="1"/>
        <c:smooth val="0"/>
        <c:axId val="412864824"/>
        <c:axId val="412867960"/>
      </c:lineChart>
      <c:catAx>
        <c:axId val="412864824"/>
        <c:scaling>
          <c:orientation val="minMax"/>
        </c:scaling>
        <c:delete val="0"/>
        <c:axPos val="b"/>
        <c:title>
          <c:tx>
            <c:rich>
              <a:bodyPr/>
              <a:lstStyle/>
              <a:p>
                <a:pPr>
                  <a:defRPr/>
                </a:pPr>
                <a:r>
                  <a:rPr lang="en-US"/>
                  <a:t>Academic Year</a:t>
                </a:r>
              </a:p>
            </c:rich>
          </c:tx>
          <c:overlay val="0"/>
        </c:title>
        <c:numFmt formatCode="General" sourceLinked="0"/>
        <c:majorTickMark val="none"/>
        <c:minorTickMark val="none"/>
        <c:tickLblPos val="nextTo"/>
        <c:crossAx val="412867960"/>
        <c:crosses val="autoZero"/>
        <c:auto val="1"/>
        <c:lblAlgn val="ctr"/>
        <c:lblOffset val="100"/>
        <c:noMultiLvlLbl val="0"/>
      </c:catAx>
      <c:valAx>
        <c:axId val="412867960"/>
        <c:scaling>
          <c:orientation val="minMax"/>
          <c:min val="0.25"/>
        </c:scaling>
        <c:delete val="0"/>
        <c:axPos val="l"/>
        <c:title>
          <c:tx>
            <c:rich>
              <a:bodyPr rot="-5400000" vert="horz"/>
              <a:lstStyle/>
              <a:p>
                <a:pPr>
                  <a:defRPr/>
                </a:pPr>
                <a:r>
                  <a:rPr lang="en-US"/>
                  <a:t>Percentage of Students At or Above Proficient</a:t>
                </a:r>
              </a:p>
            </c:rich>
          </c:tx>
          <c:layout>
            <c:manualLayout>
              <c:xMode val="edge"/>
              <c:yMode val="edge"/>
              <c:x val="1.6520052195743963E-2"/>
              <c:y val="8.8888865846507667E-2"/>
            </c:manualLayout>
          </c:layout>
          <c:overlay val="0"/>
        </c:title>
        <c:numFmt formatCode="0%" sourceLinked="0"/>
        <c:majorTickMark val="none"/>
        <c:minorTickMark val="none"/>
        <c:tickLblPos val="nextTo"/>
        <c:spPr>
          <a:ln w="12700">
            <a:noFill/>
          </a:ln>
        </c:spPr>
        <c:crossAx val="412864824"/>
        <c:crosses val="autoZero"/>
        <c:crossBetween val="between"/>
      </c:valAx>
    </c:plotArea>
    <c:legend>
      <c:legendPos val="b"/>
      <c:layout>
        <c:manualLayout>
          <c:xMode val="edge"/>
          <c:yMode val="edge"/>
          <c:x val="2.520478890989288E-3"/>
          <c:y val="0.82949925009373826"/>
          <c:w val="0.988992974238876"/>
          <c:h val="0.17050074990626171"/>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65539629236074"/>
          <c:y val="2.7300183367490023E-2"/>
          <c:w val="0.88002521167904746"/>
          <c:h val="0.68647538920648621"/>
        </c:manualLayout>
      </c:layout>
      <c:barChart>
        <c:barDir val="col"/>
        <c:grouping val="clustered"/>
        <c:varyColors val="0"/>
        <c:ser>
          <c:idx val="0"/>
          <c:order val="0"/>
          <c:tx>
            <c:strRef>
              <c:f>'Percent Improvement 2013'!$A$11</c:f>
              <c:strCache>
                <c:ptCount val="1"/>
                <c:pt idx="0">
                  <c:v>Random Sample of Schools Across States (n=986)</c:v>
                </c:pt>
              </c:strCache>
            </c:strRef>
          </c:tx>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2013'!$B$10:$E$10</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2013'!$B$11:$E$11</c:f>
              <c:numCache>
                <c:formatCode>0.0%</c:formatCode>
                <c:ptCount val="4"/>
                <c:pt idx="0">
                  <c:v>0.34499999999999997</c:v>
                </c:pt>
                <c:pt idx="1">
                  <c:v>0.27600000000000002</c:v>
                </c:pt>
                <c:pt idx="2">
                  <c:v>0.18</c:v>
                </c:pt>
                <c:pt idx="3">
                  <c:v>0.2</c:v>
                </c:pt>
              </c:numCache>
            </c:numRef>
          </c:val>
        </c:ser>
        <c:ser>
          <c:idx val="1"/>
          <c:order val="1"/>
          <c:tx>
            <c:strRef>
              <c:f>'Percent Improvement 2013'!$A$12</c:f>
              <c:strCache>
                <c:ptCount val="1"/>
                <c:pt idx="0">
                  <c:v>Random Sample of SIG Eligible Non-Award Schools (n=627)</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2013'!$B$10:$E$10</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2013'!$B$12:$E$12</c:f>
              <c:numCache>
                <c:formatCode>0.0%</c:formatCode>
                <c:ptCount val="4"/>
                <c:pt idx="0">
                  <c:v>0.35599999999999998</c:v>
                </c:pt>
                <c:pt idx="1">
                  <c:v>0.20699999999999999</c:v>
                </c:pt>
                <c:pt idx="2">
                  <c:v>0.16700000000000001</c:v>
                </c:pt>
                <c:pt idx="3">
                  <c:v>0.27</c:v>
                </c:pt>
              </c:numCache>
            </c:numRef>
          </c:val>
        </c:ser>
        <c:ser>
          <c:idx val="2"/>
          <c:order val="2"/>
          <c:tx>
            <c:strRef>
              <c:f>'Percent Improvement 2013'!$A$13</c:f>
              <c:strCache>
                <c:ptCount val="1"/>
                <c:pt idx="0">
                  <c:v>Non-CGCS SIG Award Schools (n=102)</c:v>
                </c:pt>
              </c:strCache>
            </c:strRef>
          </c:tx>
          <c:spPr>
            <a:solidFill>
              <a:srgbClr val="0070C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2013'!$B$10:$E$10</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2013'!$B$13:$E$13</c:f>
              <c:numCache>
                <c:formatCode>0.0%</c:formatCode>
                <c:ptCount val="4"/>
                <c:pt idx="0">
                  <c:v>0.19600000000000001</c:v>
                </c:pt>
                <c:pt idx="1">
                  <c:v>8.7999999999999995E-2</c:v>
                </c:pt>
                <c:pt idx="2">
                  <c:v>0.14699999999999999</c:v>
                </c:pt>
                <c:pt idx="3">
                  <c:v>0.56899999999999995</c:v>
                </c:pt>
              </c:numCache>
            </c:numRef>
          </c:val>
        </c:ser>
        <c:ser>
          <c:idx val="3"/>
          <c:order val="3"/>
          <c:tx>
            <c:strRef>
              <c:f>'Percent Improvement 2013'!$A$14</c:f>
              <c:strCache>
                <c:ptCount val="1"/>
                <c:pt idx="0">
                  <c:v>CGCS SIG Award Schools (n=74)</c:v>
                </c:pt>
              </c:strCache>
            </c:strRef>
          </c:tx>
          <c:spPr>
            <a:solidFill>
              <a:srgbClr val="92D05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2013'!$B$10:$E$10</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2013'!$B$14:$E$14</c:f>
              <c:numCache>
                <c:formatCode>0.0%</c:formatCode>
                <c:ptCount val="4"/>
                <c:pt idx="0">
                  <c:v>0.27</c:v>
                </c:pt>
                <c:pt idx="1">
                  <c:v>0.14899999999999999</c:v>
                </c:pt>
                <c:pt idx="2">
                  <c:v>0.122</c:v>
                </c:pt>
                <c:pt idx="3">
                  <c:v>0.45900000000000002</c:v>
                </c:pt>
              </c:numCache>
            </c:numRef>
          </c:val>
        </c:ser>
        <c:dLbls>
          <c:showLegendKey val="0"/>
          <c:showVal val="1"/>
          <c:showCatName val="0"/>
          <c:showSerName val="0"/>
          <c:showPercent val="0"/>
          <c:showBubbleSize val="0"/>
        </c:dLbls>
        <c:gapWidth val="150"/>
        <c:axId val="327271192"/>
        <c:axId val="327270408"/>
      </c:barChart>
      <c:catAx>
        <c:axId val="327271192"/>
        <c:scaling>
          <c:orientation val="minMax"/>
        </c:scaling>
        <c:delete val="0"/>
        <c:axPos val="b"/>
        <c:numFmt formatCode="General" sourceLinked="0"/>
        <c:majorTickMark val="out"/>
        <c:minorTickMark val="none"/>
        <c:tickLblPos val="nextTo"/>
        <c:crossAx val="327270408"/>
        <c:crosses val="autoZero"/>
        <c:auto val="1"/>
        <c:lblAlgn val="ctr"/>
        <c:lblOffset val="100"/>
        <c:noMultiLvlLbl val="0"/>
      </c:catAx>
      <c:valAx>
        <c:axId val="327270408"/>
        <c:scaling>
          <c:orientation val="minMax"/>
        </c:scaling>
        <c:delete val="0"/>
        <c:axPos val="l"/>
        <c:majorGridlines>
          <c:spPr>
            <a:ln>
              <a:noFill/>
            </a:ln>
          </c:spPr>
        </c:majorGridlines>
        <c:title>
          <c:tx>
            <c:rich>
              <a:bodyPr rot="-5400000" vert="horz"/>
              <a:lstStyle/>
              <a:p>
                <a:pPr>
                  <a:defRPr/>
                </a:pPr>
                <a:r>
                  <a:rPr lang="en-US"/>
                  <a:t>Percentage of Schools Improving</a:t>
                </a:r>
              </a:p>
            </c:rich>
          </c:tx>
          <c:layout>
            <c:manualLayout>
              <c:xMode val="edge"/>
              <c:yMode val="edge"/>
              <c:x val="1.1700817606717892E-2"/>
              <c:y val="0.21355822816668465"/>
            </c:manualLayout>
          </c:layout>
          <c:overlay val="0"/>
        </c:title>
        <c:numFmt formatCode="0%" sourceLinked="0"/>
        <c:majorTickMark val="out"/>
        <c:minorTickMark val="none"/>
        <c:tickLblPos val="nextTo"/>
        <c:crossAx val="327271192"/>
        <c:crosses val="autoZero"/>
        <c:crossBetween val="between"/>
      </c:valAx>
    </c:plotArea>
    <c:legend>
      <c:legendPos val="b"/>
      <c:layout/>
      <c:overlay val="0"/>
    </c:legend>
    <c:plotVisOnly val="1"/>
    <c:dispBlanksAs val="gap"/>
    <c:showDLblsOverMax val="0"/>
  </c:chart>
  <c:txPr>
    <a:bodyPr/>
    <a:lstStyle/>
    <a:p>
      <a:pPr>
        <a:defRPr sz="12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0779902512186"/>
          <c:y val="2.4603868960824341E-2"/>
          <c:w val="0.87746169228846393"/>
          <c:h val="0.71744078286510482"/>
        </c:manualLayout>
      </c:layout>
      <c:barChart>
        <c:barDir val="col"/>
        <c:grouping val="clustered"/>
        <c:varyColors val="0"/>
        <c:ser>
          <c:idx val="0"/>
          <c:order val="0"/>
          <c:tx>
            <c:strRef>
              <c:f>'Percent Improvement 2013'!$A$3</c:f>
              <c:strCache>
                <c:ptCount val="1"/>
                <c:pt idx="0">
                  <c:v>Random Sample of Schools Across States (n=989)</c:v>
                </c:pt>
              </c:strCache>
            </c:strRef>
          </c:tx>
          <c:spPr>
            <a:solidFill>
              <a:srgbClr val="C0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2013'!$B$2:$E$2</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2013'!$B$3:$E$3</c:f>
              <c:numCache>
                <c:formatCode>0.0%</c:formatCode>
                <c:ptCount val="4"/>
                <c:pt idx="0">
                  <c:v>0.35099999999999998</c:v>
                </c:pt>
                <c:pt idx="1">
                  <c:v>0.3</c:v>
                </c:pt>
                <c:pt idx="2">
                  <c:v>0.216</c:v>
                </c:pt>
                <c:pt idx="3">
                  <c:v>0.13200000000000001</c:v>
                </c:pt>
              </c:numCache>
            </c:numRef>
          </c:val>
        </c:ser>
        <c:ser>
          <c:idx val="1"/>
          <c:order val="1"/>
          <c:tx>
            <c:strRef>
              <c:f>'Percent Improvement 2013'!$A$4</c:f>
              <c:strCache>
                <c:ptCount val="1"/>
                <c:pt idx="0">
                  <c:v>Random Sample of SIG Eligible Non-Award Schools (n=628)</c:v>
                </c:pt>
              </c:strCache>
            </c:strRef>
          </c:tx>
          <c:invertIfNegative val="0"/>
          <c:dLbls>
            <c:dLbl>
              <c:idx val="0"/>
              <c:layout>
                <c:manualLayout>
                  <c:x val="1.2698412698412698E-2"/>
                  <c:y val="-4.11522633744856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2.880658436213991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3492063492063492E-3"/>
                  <c:y val="-4.11522633744856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2013'!$B$2:$E$2</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2013'!$B$4:$E$4</c:f>
              <c:numCache>
                <c:formatCode>0.0%</c:formatCode>
                <c:ptCount val="4"/>
                <c:pt idx="0">
                  <c:v>0.315</c:v>
                </c:pt>
                <c:pt idx="1">
                  <c:v>0.24199999999999999</c:v>
                </c:pt>
                <c:pt idx="2">
                  <c:v>0.22600000000000001</c:v>
                </c:pt>
                <c:pt idx="3">
                  <c:v>0.217</c:v>
                </c:pt>
              </c:numCache>
            </c:numRef>
          </c:val>
        </c:ser>
        <c:ser>
          <c:idx val="2"/>
          <c:order val="2"/>
          <c:tx>
            <c:strRef>
              <c:f>'Percent Improvement 2013'!$A$5</c:f>
              <c:strCache>
                <c:ptCount val="1"/>
                <c:pt idx="0">
                  <c:v>Non-CGCS SIG Award Schools (n=103)</c:v>
                </c:pt>
              </c:strCache>
            </c:strRef>
          </c:tx>
          <c:spPr>
            <a:solidFill>
              <a:srgbClr val="0070C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2013'!$B$2:$E$2</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2013'!$B$5:$E$5</c:f>
              <c:numCache>
                <c:formatCode>0.0%</c:formatCode>
                <c:ptCount val="4"/>
                <c:pt idx="0">
                  <c:v>0.19400000000000001</c:v>
                </c:pt>
                <c:pt idx="1">
                  <c:v>0.24299999999999999</c:v>
                </c:pt>
                <c:pt idx="2">
                  <c:v>0.17499999999999999</c:v>
                </c:pt>
                <c:pt idx="3">
                  <c:v>0.38800000000000001</c:v>
                </c:pt>
              </c:numCache>
            </c:numRef>
          </c:val>
        </c:ser>
        <c:ser>
          <c:idx val="3"/>
          <c:order val="3"/>
          <c:tx>
            <c:strRef>
              <c:f>'Percent Improvement 2013'!$A$6</c:f>
              <c:strCache>
                <c:ptCount val="1"/>
                <c:pt idx="0">
                  <c:v>CGCS SIG Award Schools (n=77)</c:v>
                </c:pt>
              </c:strCache>
            </c:strRef>
          </c:tx>
          <c:spPr>
            <a:solidFill>
              <a:srgbClr val="92D050"/>
            </a:solidFill>
          </c:spPr>
          <c:invertIfNegative val="0"/>
          <c:dLbls>
            <c:dLbl>
              <c:idx val="1"/>
              <c:layout>
                <c:manualLayout>
                  <c:x val="4.7619047619047623E-3"/>
                  <c:y val="0"/>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9.5238095238095247E-3"/>
                  <c:y val="-6.1728395061728392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'Percent Improvement 2013'!$B$2:$E$2</c:f>
              <c:strCache>
                <c:ptCount val="4"/>
                <c:pt idx="0">
                  <c:v>No Improvement</c:v>
                </c:pt>
                <c:pt idx="1">
                  <c:v>Less Than 5 Percentage Point Improvement</c:v>
                </c:pt>
                <c:pt idx="2">
                  <c:v>5 to 10 Percentage Point Improvement</c:v>
                </c:pt>
                <c:pt idx="3">
                  <c:v>Greater than 10 Percentage Point Improvement</c:v>
                </c:pt>
              </c:strCache>
            </c:strRef>
          </c:cat>
          <c:val>
            <c:numRef>
              <c:f>'Percent Improvement 2013'!$B$6:$E$6</c:f>
              <c:numCache>
                <c:formatCode>0.0%</c:formatCode>
                <c:ptCount val="4"/>
                <c:pt idx="0">
                  <c:v>0.23400000000000001</c:v>
                </c:pt>
                <c:pt idx="1">
                  <c:v>0.247</c:v>
                </c:pt>
                <c:pt idx="2">
                  <c:v>0.221</c:v>
                </c:pt>
                <c:pt idx="3">
                  <c:v>0.29899999999999999</c:v>
                </c:pt>
              </c:numCache>
            </c:numRef>
          </c:val>
        </c:ser>
        <c:dLbls>
          <c:showLegendKey val="0"/>
          <c:showVal val="1"/>
          <c:showCatName val="0"/>
          <c:showSerName val="0"/>
          <c:showPercent val="0"/>
          <c:showBubbleSize val="0"/>
        </c:dLbls>
        <c:gapWidth val="150"/>
        <c:axId val="327267272"/>
        <c:axId val="327270800"/>
      </c:barChart>
      <c:catAx>
        <c:axId val="327267272"/>
        <c:scaling>
          <c:orientation val="minMax"/>
        </c:scaling>
        <c:delete val="0"/>
        <c:axPos val="b"/>
        <c:numFmt formatCode="General" sourceLinked="0"/>
        <c:majorTickMark val="out"/>
        <c:minorTickMark val="none"/>
        <c:tickLblPos val="nextTo"/>
        <c:crossAx val="327270800"/>
        <c:crosses val="autoZero"/>
        <c:auto val="1"/>
        <c:lblAlgn val="ctr"/>
        <c:lblOffset val="100"/>
        <c:noMultiLvlLbl val="0"/>
      </c:catAx>
      <c:valAx>
        <c:axId val="327270800"/>
        <c:scaling>
          <c:orientation val="minMax"/>
        </c:scaling>
        <c:delete val="0"/>
        <c:axPos val="l"/>
        <c:majorGridlines>
          <c:spPr>
            <a:ln>
              <a:noFill/>
            </a:ln>
          </c:spPr>
        </c:majorGridlines>
        <c:title>
          <c:tx>
            <c:rich>
              <a:bodyPr rot="-5400000" vert="horz"/>
              <a:lstStyle/>
              <a:p>
                <a:pPr>
                  <a:defRPr/>
                </a:pPr>
                <a:r>
                  <a:rPr lang="en-US"/>
                  <a:t>Percentage of Schools Improving</a:t>
                </a:r>
              </a:p>
            </c:rich>
          </c:tx>
          <c:layout>
            <c:manualLayout>
              <c:xMode val="edge"/>
              <c:yMode val="edge"/>
              <c:x val="2.1147775726090133E-2"/>
              <c:y val="0.21127505948915917"/>
            </c:manualLayout>
          </c:layout>
          <c:overlay val="0"/>
        </c:title>
        <c:numFmt formatCode="0%" sourceLinked="0"/>
        <c:majorTickMark val="out"/>
        <c:minorTickMark val="none"/>
        <c:tickLblPos val="nextTo"/>
        <c:crossAx val="327267272"/>
        <c:crosses val="autoZero"/>
        <c:crossBetween val="between"/>
      </c:valAx>
    </c:plotArea>
    <c:legend>
      <c:legendPos val="b"/>
      <c:layout/>
      <c:overlay val="0"/>
    </c:legend>
    <c:plotVisOnly val="1"/>
    <c:dispBlanksAs val="gap"/>
    <c:showDLblsOverMax val="0"/>
  </c:chart>
  <c:txPr>
    <a:bodyPr/>
    <a:lstStyle/>
    <a:p>
      <a:pPr>
        <a:defRPr sz="12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63240187071592"/>
          <c:y val="4.0627885503231764E-2"/>
          <c:w val="0.8309251554899193"/>
          <c:h val="0.62483871581269734"/>
        </c:manualLayout>
      </c:layout>
      <c:lineChart>
        <c:grouping val="standard"/>
        <c:varyColors val="0"/>
        <c:ser>
          <c:idx val="0"/>
          <c:order val="0"/>
          <c:tx>
            <c:strRef>
              <c:f>'Below Basic'!$A$4</c:f>
              <c:strCache>
                <c:ptCount val="1"/>
                <c:pt idx="0">
                  <c:v>SIG Awarded Schools (n=156)</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Basic'!$B$2:$E$3</c:f>
              <c:strCache>
                <c:ptCount val="4"/>
                <c:pt idx="0">
                  <c:v>09-10 - Baseline</c:v>
                </c:pt>
                <c:pt idx="1">
                  <c:v>10-11</c:v>
                </c:pt>
                <c:pt idx="2">
                  <c:v>11-12</c:v>
                </c:pt>
                <c:pt idx="3">
                  <c:v>12-13</c:v>
                </c:pt>
              </c:strCache>
            </c:strRef>
          </c:cat>
          <c:val>
            <c:numRef>
              <c:f>'Below Basic'!$B$4:$E$4</c:f>
              <c:numCache>
                <c:formatCode>0.0%</c:formatCode>
                <c:ptCount val="4"/>
                <c:pt idx="0">
                  <c:v>0.41863</c:v>
                </c:pt>
                <c:pt idx="1">
                  <c:v>0.35879800000000001</c:v>
                </c:pt>
                <c:pt idx="2">
                  <c:v>0.31725700000000001</c:v>
                </c:pt>
                <c:pt idx="3">
                  <c:v>0.31856600000000002</c:v>
                </c:pt>
              </c:numCache>
            </c:numRef>
          </c:val>
          <c:smooth val="0"/>
        </c:ser>
        <c:ser>
          <c:idx val="1"/>
          <c:order val="1"/>
          <c:tx>
            <c:strRef>
              <c:f>'Below Basic'!$A$5</c:f>
              <c:strCache>
                <c:ptCount val="1"/>
                <c:pt idx="0">
                  <c:v>Random Sample of SIG Eligible and Non-Awarded Schools (n=535)</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Basic'!$B$2:$E$3</c:f>
              <c:strCache>
                <c:ptCount val="4"/>
                <c:pt idx="0">
                  <c:v>09-10 - Baseline</c:v>
                </c:pt>
                <c:pt idx="1">
                  <c:v>10-11</c:v>
                </c:pt>
                <c:pt idx="2">
                  <c:v>11-12</c:v>
                </c:pt>
                <c:pt idx="3">
                  <c:v>12-13</c:v>
                </c:pt>
              </c:strCache>
            </c:strRef>
          </c:cat>
          <c:val>
            <c:numRef>
              <c:f>'Below Basic'!$B$5:$E$5</c:f>
              <c:numCache>
                <c:formatCode>0.0%</c:formatCode>
                <c:ptCount val="4"/>
                <c:pt idx="0">
                  <c:v>0.24107999999999999</c:v>
                </c:pt>
                <c:pt idx="1">
                  <c:v>0.23002500000000001</c:v>
                </c:pt>
                <c:pt idx="2">
                  <c:v>0.21976000000000001</c:v>
                </c:pt>
                <c:pt idx="3">
                  <c:v>0.22622500000000001</c:v>
                </c:pt>
              </c:numCache>
            </c:numRef>
          </c:val>
          <c:smooth val="0"/>
        </c:ser>
        <c:ser>
          <c:idx val="2"/>
          <c:order val="2"/>
          <c:tx>
            <c:strRef>
              <c:f>'Below Basic'!$A$6</c:f>
              <c:strCache>
                <c:ptCount val="1"/>
                <c:pt idx="0">
                  <c:v>Random Sample of Schools Across the State  (n=686)</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Basic'!$B$2:$E$3</c:f>
              <c:strCache>
                <c:ptCount val="4"/>
                <c:pt idx="0">
                  <c:v>09-10 - Baseline</c:v>
                </c:pt>
                <c:pt idx="1">
                  <c:v>10-11</c:v>
                </c:pt>
                <c:pt idx="2">
                  <c:v>11-12</c:v>
                </c:pt>
                <c:pt idx="3">
                  <c:v>12-13</c:v>
                </c:pt>
              </c:strCache>
            </c:strRef>
          </c:cat>
          <c:val>
            <c:numRef>
              <c:f>'Below Basic'!$B$6:$E$6</c:f>
              <c:numCache>
                <c:formatCode>0.0%</c:formatCode>
                <c:ptCount val="4"/>
                <c:pt idx="0">
                  <c:v>0.163856</c:v>
                </c:pt>
                <c:pt idx="1">
                  <c:v>0.15282399999999999</c:v>
                </c:pt>
                <c:pt idx="2">
                  <c:v>0.14422099999999999</c:v>
                </c:pt>
                <c:pt idx="3">
                  <c:v>0.147455</c:v>
                </c:pt>
              </c:numCache>
            </c:numRef>
          </c:val>
          <c:smooth val="0"/>
        </c:ser>
        <c:dLbls>
          <c:dLblPos val="t"/>
          <c:showLegendKey val="0"/>
          <c:showVal val="1"/>
          <c:showCatName val="0"/>
          <c:showSerName val="0"/>
          <c:showPercent val="0"/>
          <c:showBubbleSize val="0"/>
        </c:dLbls>
        <c:marker val="1"/>
        <c:smooth val="0"/>
        <c:axId val="327274720"/>
        <c:axId val="327267664"/>
      </c:lineChart>
      <c:catAx>
        <c:axId val="327274720"/>
        <c:scaling>
          <c:orientation val="minMax"/>
        </c:scaling>
        <c:delete val="0"/>
        <c:axPos val="b"/>
        <c:title>
          <c:tx>
            <c:rich>
              <a:bodyPr/>
              <a:lstStyle/>
              <a:p>
                <a:pPr>
                  <a:defRPr/>
                </a:pPr>
                <a:r>
                  <a:rPr lang="en-US"/>
                  <a:t>Academic Year</a:t>
                </a:r>
              </a:p>
            </c:rich>
          </c:tx>
          <c:layout/>
          <c:overlay val="0"/>
        </c:title>
        <c:numFmt formatCode="General" sourceLinked="0"/>
        <c:majorTickMark val="none"/>
        <c:minorTickMark val="out"/>
        <c:tickLblPos val="nextTo"/>
        <c:crossAx val="327267664"/>
        <c:crosses val="autoZero"/>
        <c:auto val="1"/>
        <c:lblAlgn val="ctr"/>
        <c:lblOffset val="100"/>
        <c:noMultiLvlLbl val="0"/>
      </c:catAx>
      <c:valAx>
        <c:axId val="327267664"/>
        <c:scaling>
          <c:orientation val="minMax"/>
          <c:min val="0.1"/>
        </c:scaling>
        <c:delete val="0"/>
        <c:axPos val="l"/>
        <c:title>
          <c:tx>
            <c:rich>
              <a:bodyPr rot="-5400000" vert="horz"/>
              <a:lstStyle/>
              <a:p>
                <a:pPr>
                  <a:defRPr/>
                </a:pPr>
                <a:r>
                  <a:rPr lang="en-US"/>
                  <a:t>Percentage of Students Below Basic (Lowest Performance Level)</a:t>
                </a:r>
              </a:p>
            </c:rich>
          </c:tx>
          <c:layout>
            <c:manualLayout>
              <c:xMode val="edge"/>
              <c:yMode val="edge"/>
              <c:x val="1.3253781638710434E-2"/>
              <c:y val="3.8433223028127433E-2"/>
            </c:manualLayout>
          </c:layout>
          <c:overlay val="0"/>
        </c:title>
        <c:numFmt formatCode="0%" sourceLinked="0"/>
        <c:majorTickMark val="none"/>
        <c:minorTickMark val="none"/>
        <c:tickLblPos val="nextTo"/>
        <c:spPr>
          <a:ln w="12700">
            <a:noFill/>
          </a:ln>
        </c:spPr>
        <c:crossAx val="327274720"/>
        <c:crosses val="autoZero"/>
        <c:crossBetween val="between"/>
      </c:valAx>
    </c:plotArea>
    <c:legend>
      <c:legendPos val="b"/>
      <c:layout>
        <c:manualLayout>
          <c:xMode val="edge"/>
          <c:yMode val="edge"/>
          <c:x val="8.2899977731302078E-3"/>
          <c:y val="0.81147571227509607"/>
          <c:w val="0.95390611959944793"/>
          <c:h val="0.17375042793563847"/>
        </c:manualLayout>
      </c:layout>
      <c:overlay val="0"/>
    </c:legend>
    <c:plotVisOnly val="1"/>
    <c:dispBlanksAs val="gap"/>
    <c:showDLblsOverMax val="0"/>
  </c:chart>
  <c:txPr>
    <a:bodyPr/>
    <a:lstStyle/>
    <a:p>
      <a:pPr>
        <a:defRPr sz="16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24169950734915"/>
          <c:y val="2.2409372741450797E-2"/>
          <c:w val="0.82058419940204985"/>
          <c:h val="0.6871151432157937"/>
        </c:manualLayout>
      </c:layout>
      <c:lineChart>
        <c:grouping val="standard"/>
        <c:varyColors val="0"/>
        <c:ser>
          <c:idx val="0"/>
          <c:order val="0"/>
          <c:tx>
            <c:strRef>
              <c:f>'Below Basic'!$F$4</c:f>
              <c:strCache>
                <c:ptCount val="1"/>
                <c:pt idx="0">
                  <c:v>SIG Awarded Schools (n=156)</c:v>
                </c:pt>
              </c:strCache>
            </c:strRef>
          </c:tx>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Basic'!$G$2:$J$3</c:f>
              <c:strCache>
                <c:ptCount val="4"/>
                <c:pt idx="0">
                  <c:v>09-10 - Baseline</c:v>
                </c:pt>
                <c:pt idx="1">
                  <c:v>10-11</c:v>
                </c:pt>
                <c:pt idx="2">
                  <c:v>11-12</c:v>
                </c:pt>
                <c:pt idx="3">
                  <c:v>12-13</c:v>
                </c:pt>
              </c:strCache>
            </c:strRef>
          </c:cat>
          <c:val>
            <c:numRef>
              <c:f>'Below Basic'!$G$4:$J$4</c:f>
              <c:numCache>
                <c:formatCode>0.0%</c:formatCode>
                <c:ptCount val="4"/>
                <c:pt idx="0">
                  <c:v>0.33724999999999999</c:v>
                </c:pt>
                <c:pt idx="1">
                  <c:v>0.30502299999999999</c:v>
                </c:pt>
                <c:pt idx="2">
                  <c:v>0.27477000000000001</c:v>
                </c:pt>
                <c:pt idx="3">
                  <c:v>0.275148</c:v>
                </c:pt>
              </c:numCache>
            </c:numRef>
          </c:val>
          <c:smooth val="0"/>
        </c:ser>
        <c:ser>
          <c:idx val="1"/>
          <c:order val="1"/>
          <c:tx>
            <c:strRef>
              <c:f>'Below Basic'!$F$5</c:f>
              <c:strCache>
                <c:ptCount val="1"/>
                <c:pt idx="0">
                  <c:v>Random Sample of SIG Eligible and Non-Awarded Schools (n=537)</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Basic'!$G$2:$J$3</c:f>
              <c:strCache>
                <c:ptCount val="4"/>
                <c:pt idx="0">
                  <c:v>09-10 - Baseline</c:v>
                </c:pt>
                <c:pt idx="1">
                  <c:v>10-11</c:v>
                </c:pt>
                <c:pt idx="2">
                  <c:v>11-12</c:v>
                </c:pt>
                <c:pt idx="3">
                  <c:v>12-13</c:v>
                </c:pt>
              </c:strCache>
            </c:strRef>
          </c:cat>
          <c:val>
            <c:numRef>
              <c:f>'Below Basic'!$G$5:$J$5</c:f>
              <c:numCache>
                <c:formatCode>0.0%</c:formatCode>
                <c:ptCount val="4"/>
                <c:pt idx="0">
                  <c:v>0.226467</c:v>
                </c:pt>
                <c:pt idx="1">
                  <c:v>0.21507499999999999</c:v>
                </c:pt>
                <c:pt idx="2">
                  <c:v>0.19594500000000001</c:v>
                </c:pt>
                <c:pt idx="3">
                  <c:v>0.19870299999999999</c:v>
                </c:pt>
              </c:numCache>
            </c:numRef>
          </c:val>
          <c:smooth val="0"/>
        </c:ser>
        <c:ser>
          <c:idx val="2"/>
          <c:order val="2"/>
          <c:tx>
            <c:strRef>
              <c:f>'Below Basic'!$F$6</c:f>
              <c:strCache>
                <c:ptCount val="1"/>
                <c:pt idx="0">
                  <c:v>Random Sample of Schools Across the State  (n=687)</c:v>
                </c:pt>
              </c:strCache>
            </c:strRef>
          </c:tx>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'Below Basic'!$G$2:$J$3</c:f>
              <c:strCache>
                <c:ptCount val="4"/>
                <c:pt idx="0">
                  <c:v>09-10 - Baseline</c:v>
                </c:pt>
                <c:pt idx="1">
                  <c:v>10-11</c:v>
                </c:pt>
                <c:pt idx="2">
                  <c:v>11-12</c:v>
                </c:pt>
                <c:pt idx="3">
                  <c:v>12-13</c:v>
                </c:pt>
              </c:strCache>
            </c:strRef>
          </c:cat>
          <c:val>
            <c:numRef>
              <c:f>'Below Basic'!$G$6:$J$6</c:f>
              <c:numCache>
                <c:formatCode>0.0%</c:formatCode>
                <c:ptCount val="4"/>
                <c:pt idx="0">
                  <c:v>0.12992999999999999</c:v>
                </c:pt>
                <c:pt idx="1">
                  <c:v>0.12992999999999999</c:v>
                </c:pt>
                <c:pt idx="2">
                  <c:v>0.118315</c:v>
                </c:pt>
                <c:pt idx="3">
                  <c:v>0.12499499999999999</c:v>
                </c:pt>
              </c:numCache>
            </c:numRef>
          </c:val>
          <c:smooth val="0"/>
        </c:ser>
        <c:dLbls>
          <c:dLblPos val="t"/>
          <c:showLegendKey val="0"/>
          <c:showVal val="1"/>
          <c:showCatName val="0"/>
          <c:showSerName val="0"/>
          <c:showPercent val="0"/>
          <c:showBubbleSize val="0"/>
        </c:dLbls>
        <c:marker val="1"/>
        <c:smooth val="0"/>
        <c:axId val="413341528"/>
        <c:axId val="413341136"/>
      </c:lineChart>
      <c:catAx>
        <c:axId val="413341528"/>
        <c:scaling>
          <c:orientation val="minMax"/>
        </c:scaling>
        <c:delete val="0"/>
        <c:axPos val="b"/>
        <c:title>
          <c:tx>
            <c:rich>
              <a:bodyPr/>
              <a:lstStyle/>
              <a:p>
                <a:pPr>
                  <a:defRPr/>
                </a:pPr>
                <a:r>
                  <a:rPr lang="en-US"/>
                  <a:t>Academic Year</a:t>
                </a:r>
              </a:p>
            </c:rich>
          </c:tx>
          <c:layout/>
          <c:overlay val="0"/>
        </c:title>
        <c:numFmt formatCode="General" sourceLinked="0"/>
        <c:majorTickMark val="none"/>
        <c:minorTickMark val="none"/>
        <c:tickLblPos val="nextTo"/>
        <c:crossAx val="413341136"/>
        <c:crosses val="autoZero"/>
        <c:auto val="1"/>
        <c:lblAlgn val="ctr"/>
        <c:lblOffset val="100"/>
        <c:noMultiLvlLbl val="0"/>
      </c:catAx>
      <c:valAx>
        <c:axId val="413341136"/>
        <c:scaling>
          <c:orientation val="minMax"/>
          <c:min val="0.1"/>
        </c:scaling>
        <c:delete val="0"/>
        <c:axPos val="l"/>
        <c:title>
          <c:tx>
            <c:rich>
              <a:bodyPr rot="-5400000" vert="horz"/>
              <a:lstStyle/>
              <a:p>
                <a:pPr>
                  <a:defRPr/>
                </a:pPr>
                <a:r>
                  <a:rPr lang="en-US" dirty="0"/>
                  <a:t>Percentage of Students </a:t>
                </a:r>
                <a:r>
                  <a:rPr lang="en-US" dirty="0" smtClean="0"/>
                  <a:t>Below Basic (Lowest Performance Level)</a:t>
                </a:r>
                <a:endParaRPr lang="en-US" dirty="0"/>
              </a:p>
            </c:rich>
          </c:tx>
          <c:layout>
            <c:manualLayout>
              <c:xMode val="edge"/>
              <c:yMode val="edge"/>
              <c:x val="1.6520052195743963E-2"/>
              <c:y val="8.8888865846507667E-2"/>
            </c:manualLayout>
          </c:layout>
          <c:overlay val="0"/>
        </c:title>
        <c:numFmt formatCode="0%" sourceLinked="0"/>
        <c:majorTickMark val="none"/>
        <c:minorTickMark val="none"/>
        <c:tickLblPos val="nextTo"/>
        <c:spPr>
          <a:ln w="12700">
            <a:noFill/>
          </a:ln>
        </c:spPr>
        <c:crossAx val="413341528"/>
        <c:crosses val="autoZero"/>
        <c:crossBetween val="between"/>
      </c:valAx>
    </c:plotArea>
    <c:legend>
      <c:legendPos val="b"/>
      <c:layout>
        <c:manualLayout>
          <c:xMode val="edge"/>
          <c:yMode val="edge"/>
          <c:x val="2.520478890989288E-3"/>
          <c:y val="0.84043782570656933"/>
          <c:w val="0.988992974238876"/>
          <c:h val="0.15956217429343073"/>
        </c:manualLayout>
      </c:layout>
      <c:overlay val="0"/>
    </c:legend>
    <c:plotVisOnly val="1"/>
    <c:dispBlanksAs val="gap"/>
    <c:showDLblsOverMax val="0"/>
  </c:chart>
  <c:txPr>
    <a:bodyPr/>
    <a:lstStyle/>
    <a:p>
      <a:pPr>
        <a:defRPr sz="16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496C5A0F-24F9-48BF-B33A-5B9B3F89A051}" type="datetimeFigureOut">
              <a:rPr lang="en-US" smtClean="0"/>
              <a:t>10/23/2014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6499C441-E2BB-4276-9D38-A55EFA4E6D8D}" type="slidenum">
              <a:rPr lang="en-US" smtClean="0"/>
              <a:t>‹#›</a:t>
            </a:fld>
            <a:endParaRPr lang="en-US"/>
          </a:p>
        </p:txBody>
      </p:sp>
    </p:spTree>
    <p:extLst>
      <p:ext uri="{BB962C8B-B14F-4D97-AF65-F5344CB8AC3E}">
        <p14:creationId xmlns:p14="http://schemas.microsoft.com/office/powerpoint/2010/main" val="2714233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E177A11-EDE4-428B-B535-AB9FE9BC82A1}" type="datetimeFigureOut">
              <a:rPr lang="en-US" smtClean="0"/>
              <a:t>10/23/2014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CADFEB87-9954-4954-8279-8A1251AD3CB4}" type="slidenum">
              <a:rPr lang="en-US" smtClean="0"/>
              <a:t>‹#›</a:t>
            </a:fld>
            <a:endParaRPr lang="en-US"/>
          </a:p>
        </p:txBody>
      </p:sp>
    </p:spTree>
    <p:extLst>
      <p:ext uri="{BB962C8B-B14F-4D97-AF65-F5344CB8AC3E}">
        <p14:creationId xmlns:p14="http://schemas.microsoft.com/office/powerpoint/2010/main" val="220207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CADFEB87-9954-4954-8279-8A1251AD3CB4}" type="slidenum">
              <a:rPr lang="en-US" smtClean="0"/>
              <a:t>1</a:t>
            </a:fld>
            <a:endParaRPr lang="en-US"/>
          </a:p>
        </p:txBody>
      </p:sp>
    </p:spTree>
    <p:extLst>
      <p:ext uri="{BB962C8B-B14F-4D97-AF65-F5344CB8AC3E}">
        <p14:creationId xmlns:p14="http://schemas.microsoft.com/office/powerpoint/2010/main" val="10154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DFEB87-9954-4954-8279-8A1251AD3CB4}" type="slidenum">
              <a:rPr lang="en-US" smtClean="0"/>
              <a:t>3</a:t>
            </a:fld>
            <a:endParaRPr lang="en-US"/>
          </a:p>
        </p:txBody>
      </p:sp>
    </p:spTree>
    <p:extLst>
      <p:ext uri="{BB962C8B-B14F-4D97-AF65-F5344CB8AC3E}">
        <p14:creationId xmlns:p14="http://schemas.microsoft.com/office/powerpoint/2010/main" val="150138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ADFEB87-9954-4954-8279-8A1251AD3CB4}" type="slidenum">
              <a:rPr lang="en-US" smtClean="0"/>
              <a:t>4</a:t>
            </a:fld>
            <a:endParaRPr lang="en-US"/>
          </a:p>
        </p:txBody>
      </p:sp>
    </p:spTree>
    <p:extLst>
      <p:ext uri="{BB962C8B-B14F-4D97-AF65-F5344CB8AC3E}">
        <p14:creationId xmlns:p14="http://schemas.microsoft.com/office/powerpoint/2010/main" val="1402232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DFEB87-9954-4954-8279-8A1251AD3CB4}" type="slidenum">
              <a:rPr lang="en-US" smtClean="0"/>
              <a:t>6</a:t>
            </a:fld>
            <a:endParaRPr lang="en-US"/>
          </a:p>
        </p:txBody>
      </p:sp>
    </p:spTree>
    <p:extLst>
      <p:ext uri="{BB962C8B-B14F-4D97-AF65-F5344CB8AC3E}">
        <p14:creationId xmlns:p14="http://schemas.microsoft.com/office/powerpoint/2010/main" val="997654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DFEB87-9954-4954-8279-8A1251AD3CB4}" type="slidenum">
              <a:rPr lang="en-US" smtClean="0"/>
              <a:t>7</a:t>
            </a:fld>
            <a:endParaRPr lang="en-US"/>
          </a:p>
        </p:txBody>
      </p:sp>
    </p:spTree>
    <p:extLst>
      <p:ext uri="{BB962C8B-B14F-4D97-AF65-F5344CB8AC3E}">
        <p14:creationId xmlns:p14="http://schemas.microsoft.com/office/powerpoint/2010/main" val="997654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DFEB87-9954-4954-8279-8A1251AD3CB4}" type="slidenum">
              <a:rPr lang="en-US" smtClean="0"/>
              <a:t>8</a:t>
            </a:fld>
            <a:endParaRPr lang="en-US"/>
          </a:p>
        </p:txBody>
      </p:sp>
    </p:spTree>
    <p:extLst>
      <p:ext uri="{BB962C8B-B14F-4D97-AF65-F5344CB8AC3E}">
        <p14:creationId xmlns:p14="http://schemas.microsoft.com/office/powerpoint/2010/main" val="997654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DFEB87-9954-4954-8279-8A1251AD3CB4}" type="slidenum">
              <a:rPr lang="en-US" smtClean="0"/>
              <a:t>9</a:t>
            </a:fld>
            <a:endParaRPr lang="en-US"/>
          </a:p>
        </p:txBody>
      </p:sp>
    </p:spTree>
    <p:extLst>
      <p:ext uri="{BB962C8B-B14F-4D97-AF65-F5344CB8AC3E}">
        <p14:creationId xmlns:p14="http://schemas.microsoft.com/office/powerpoint/2010/main" val="997654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975F92-AB38-437C-A02A-80DECE1301F2}"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975F92-AB38-437C-A02A-80DECE1301F2}"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975F92-AB38-437C-A02A-80DECE1301F2}"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975F92-AB38-437C-A02A-80DECE1301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2B87EED-1D06-4B76-8DC4-209105BF9598}" type="datetimeFigureOut">
              <a:rPr lang="en-US" smtClean="0"/>
              <a:t>10/23/2014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975F92-AB38-437C-A02A-80DECE1301F2}"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2B87EED-1D06-4B76-8DC4-209105BF9598}" type="datetimeFigureOut">
              <a:rPr lang="en-US" smtClean="0"/>
              <a:t>10/23/2014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975F92-AB38-437C-A02A-80DECE1301F2}"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0"/>
            <a:ext cx="8153400" cy="3124200"/>
          </a:xfrm>
        </p:spPr>
        <p:txBody>
          <a:bodyPr>
            <a:normAutofit/>
          </a:bodyPr>
          <a:lstStyle/>
          <a:p>
            <a:pPr algn="ctr"/>
            <a:r>
              <a:rPr lang="en-US" dirty="0" smtClean="0"/>
              <a:t>The School Improvement Grant Program: Analysis of Performance in America’s Great City Schools</a:t>
            </a:r>
            <a:endParaRPr lang="en-US" dirty="0"/>
          </a:p>
        </p:txBody>
      </p:sp>
      <p:sp>
        <p:nvSpPr>
          <p:cNvPr id="3" name="Subtitle 2"/>
          <p:cNvSpPr>
            <a:spLocks noGrp="1"/>
          </p:cNvSpPr>
          <p:nvPr>
            <p:ph type="subTitle" idx="1"/>
          </p:nvPr>
        </p:nvSpPr>
        <p:spPr>
          <a:xfrm>
            <a:off x="990600" y="3886200"/>
            <a:ext cx="8153400" cy="1219200"/>
          </a:xfrm>
        </p:spPr>
        <p:txBody>
          <a:bodyPr>
            <a:normAutofit/>
          </a:bodyPr>
          <a:lstStyle/>
          <a:p>
            <a:pPr algn="ctr"/>
            <a:r>
              <a:rPr lang="en-US" dirty="0" smtClean="0"/>
              <a:t>Council of the Great City Schools </a:t>
            </a:r>
          </a:p>
          <a:p>
            <a:pPr algn="ctr"/>
            <a:r>
              <a:rPr lang="en-US" dirty="0" smtClean="0"/>
              <a:t>Fall 2014</a:t>
            </a:r>
            <a:endParaRPr lang="en-US" dirty="0"/>
          </a:p>
        </p:txBody>
      </p:sp>
    </p:spTree>
    <p:extLst>
      <p:ext uri="{BB962C8B-B14F-4D97-AF65-F5344CB8AC3E}">
        <p14:creationId xmlns:p14="http://schemas.microsoft.com/office/powerpoint/2010/main" val="3733502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8153400" cy="982962"/>
          </a:xfrm>
        </p:spPr>
        <p:txBody>
          <a:bodyPr>
            <a:noAutofit/>
          </a:bodyPr>
          <a:lstStyle/>
          <a:p>
            <a:pPr algn="ctr"/>
            <a:r>
              <a:rPr lang="en-US" sz="3200" dirty="0" smtClean="0"/>
              <a:t>Percentage of Students Below Basic in Math by School Type, Pre % Post SIG Funding</a:t>
            </a:r>
            <a:endParaRPr lang="en-US" sz="2800" dirty="0"/>
          </a:p>
        </p:txBody>
      </p:sp>
      <p:graphicFrame>
        <p:nvGraphicFramePr>
          <p:cNvPr id="5" name="Chart 4"/>
          <p:cNvGraphicFramePr>
            <a:graphicFrameLocks/>
          </p:cNvGraphicFramePr>
          <p:nvPr>
            <p:extLst>
              <p:ext uri="{D42A27DB-BD31-4B8C-83A1-F6EECF244321}">
                <p14:modId xmlns:p14="http://schemas.microsoft.com/office/powerpoint/2010/main" val="3268080023"/>
              </p:ext>
            </p:extLst>
          </p:nvPr>
        </p:nvGraphicFramePr>
        <p:xfrm>
          <a:off x="1066799" y="1524000"/>
          <a:ext cx="8001001"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332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8153400" cy="982962"/>
          </a:xfrm>
        </p:spPr>
        <p:txBody>
          <a:bodyPr>
            <a:noAutofit/>
          </a:bodyPr>
          <a:lstStyle/>
          <a:p>
            <a:pPr algn="ctr"/>
            <a:r>
              <a:rPr lang="en-US" sz="3200" dirty="0"/>
              <a:t>Percentage of Students Below Basic in </a:t>
            </a:r>
            <a:r>
              <a:rPr lang="en-US" sz="3200" dirty="0" smtClean="0"/>
              <a:t>Reading by </a:t>
            </a:r>
            <a:r>
              <a:rPr lang="en-US" sz="3200" dirty="0"/>
              <a:t>School </a:t>
            </a:r>
            <a:r>
              <a:rPr lang="en-US" sz="3200" dirty="0" smtClean="0"/>
              <a:t>Type, </a:t>
            </a:r>
            <a:r>
              <a:rPr lang="en-US" sz="3200" dirty="0"/>
              <a:t>Pre </a:t>
            </a:r>
            <a:r>
              <a:rPr lang="en-US" sz="3200" dirty="0" smtClean="0"/>
              <a:t>&amp; </a:t>
            </a:r>
            <a:r>
              <a:rPr lang="en-US" sz="3200" dirty="0"/>
              <a:t>Post SIG </a:t>
            </a:r>
            <a:r>
              <a:rPr lang="en-US" sz="3200" dirty="0" smtClean="0"/>
              <a:t>Funding</a:t>
            </a:r>
            <a:endParaRPr lang="en-US" sz="2800" dirty="0"/>
          </a:p>
        </p:txBody>
      </p:sp>
      <p:graphicFrame>
        <p:nvGraphicFramePr>
          <p:cNvPr id="5" name="Chart 4"/>
          <p:cNvGraphicFramePr>
            <a:graphicFrameLocks/>
          </p:cNvGraphicFramePr>
          <p:nvPr>
            <p:extLst>
              <p:ext uri="{D42A27DB-BD31-4B8C-83A1-F6EECF244321}">
                <p14:modId xmlns:p14="http://schemas.microsoft.com/office/powerpoint/2010/main" val="1986009558"/>
              </p:ext>
            </p:extLst>
          </p:nvPr>
        </p:nvGraphicFramePr>
        <p:xfrm>
          <a:off x="1066799" y="1524000"/>
          <a:ext cx="8001001" cy="5257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8664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600325"/>
            <a:ext cx="6540792" cy="828675"/>
          </a:xfrm>
        </p:spPr>
        <p:txBody>
          <a:bodyPr>
            <a:normAutofit fontScale="90000"/>
          </a:bodyPr>
          <a:lstStyle/>
          <a:p>
            <a:pPr algn="ctr"/>
            <a:r>
              <a:rPr lang="en-US" dirty="0" smtClean="0"/>
              <a:t>Qualitative study</a:t>
            </a:r>
            <a:r>
              <a:rPr lang="en-US" dirty="0"/>
              <a:t/>
            </a:r>
            <a:br>
              <a:rPr lang="en-US" dirty="0"/>
            </a:br>
            <a:endParaRPr lang="en-US" dirty="0"/>
          </a:p>
        </p:txBody>
      </p:sp>
    </p:spTree>
    <p:extLst>
      <p:ext uri="{BB962C8B-B14F-4D97-AF65-F5344CB8AC3E}">
        <p14:creationId xmlns:p14="http://schemas.microsoft.com/office/powerpoint/2010/main" val="3247480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lstStyle/>
          <a:p>
            <a:r>
              <a:rPr lang="en-US" b="1" dirty="0" smtClean="0"/>
              <a:t>Purpose</a:t>
            </a:r>
            <a:endParaRPr lang="en-US" b="1" dirty="0"/>
          </a:p>
        </p:txBody>
      </p:sp>
      <p:sp>
        <p:nvSpPr>
          <p:cNvPr id="3" name="Content Placeholder 2"/>
          <p:cNvSpPr>
            <a:spLocks noGrp="1"/>
          </p:cNvSpPr>
          <p:nvPr>
            <p:ph idx="1"/>
          </p:nvPr>
        </p:nvSpPr>
        <p:spPr>
          <a:xfrm>
            <a:off x="990600" y="1295400"/>
            <a:ext cx="8153400" cy="4953000"/>
          </a:xfrm>
          <a:ln>
            <a:noFill/>
          </a:ln>
        </p:spPr>
        <p:txBody>
          <a:bodyPr>
            <a:normAutofit fontScale="77500" lnSpcReduction="20000"/>
          </a:bodyPr>
          <a:lstStyle/>
          <a:p>
            <a:r>
              <a:rPr lang="en-US" dirty="0" smtClean="0"/>
              <a:t>The Council of the Great City Schools examined how member districts were implementing School Improvement Grants (SIG) that were funded through the American Recovery and Reinvestment Act of 2009 (ARRA). What were the effects of the program on student achievement?</a:t>
            </a:r>
          </a:p>
          <a:p>
            <a:r>
              <a:rPr lang="en-US" dirty="0" smtClean="0"/>
              <a:t>Districts were chosen for case studies based on state test scores in math and reading, following an analysis of Cohort 1 data. Some districts were chosen because they showed increases in scores; others were chosen because they showed no changes or decreases. </a:t>
            </a:r>
          </a:p>
          <a:p>
            <a:r>
              <a:rPr lang="en-US" dirty="0" smtClean="0"/>
              <a:t>The Council’s research </a:t>
            </a:r>
            <a:r>
              <a:rPr lang="en-US" dirty="0"/>
              <a:t>team </a:t>
            </a:r>
            <a:r>
              <a:rPr lang="en-US" dirty="0" smtClean="0"/>
              <a:t>interviewed central-office </a:t>
            </a:r>
            <a:r>
              <a:rPr lang="en-US" dirty="0"/>
              <a:t>staff and </a:t>
            </a:r>
            <a:r>
              <a:rPr lang="en-US" dirty="0" smtClean="0"/>
              <a:t>school-based personnel who were involved in the design and/or implementation of the grant between 2009-2013. </a:t>
            </a:r>
            <a:endParaRPr lang="en-US" dirty="0"/>
          </a:p>
        </p:txBody>
      </p:sp>
    </p:spTree>
    <p:extLst>
      <p:ext uri="{BB962C8B-B14F-4D97-AF65-F5344CB8AC3E}">
        <p14:creationId xmlns:p14="http://schemas.microsoft.com/office/powerpoint/2010/main" val="1914390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Questions</a:t>
            </a:r>
            <a:endParaRPr lang="en-US" b="1" dirty="0"/>
          </a:p>
        </p:txBody>
      </p:sp>
      <p:sp>
        <p:nvSpPr>
          <p:cNvPr id="3" name="Content Placeholder 2"/>
          <p:cNvSpPr>
            <a:spLocks noGrp="1"/>
          </p:cNvSpPr>
          <p:nvPr>
            <p:ph idx="1"/>
          </p:nvPr>
        </p:nvSpPr>
        <p:spPr>
          <a:xfrm>
            <a:off x="990600" y="1219200"/>
            <a:ext cx="8153400" cy="5638800"/>
          </a:xfrm>
        </p:spPr>
        <p:txBody>
          <a:bodyPr>
            <a:normAutofit fontScale="77500" lnSpcReduction="20000"/>
          </a:bodyPr>
          <a:lstStyle/>
          <a:p>
            <a:pPr marL="0" indent="0">
              <a:buNone/>
            </a:pPr>
            <a:r>
              <a:rPr lang="en-US" sz="2600" dirty="0"/>
              <a:t>The research team was interested in </a:t>
            </a:r>
            <a:r>
              <a:rPr lang="en-US" sz="2600" dirty="0" smtClean="0"/>
              <a:t>the </a:t>
            </a:r>
            <a:r>
              <a:rPr lang="en-US" sz="2600" dirty="0"/>
              <a:t>following research </a:t>
            </a:r>
            <a:r>
              <a:rPr lang="en-US" sz="2600" dirty="0" smtClean="0"/>
              <a:t>questions </a:t>
            </a:r>
            <a:endParaRPr lang="en-US" sz="2600" dirty="0"/>
          </a:p>
          <a:p>
            <a:endParaRPr lang="en-US" sz="1600" dirty="0"/>
          </a:p>
          <a:p>
            <a:pPr marL="457200" indent="-457200">
              <a:lnSpc>
                <a:spcPct val="120000"/>
              </a:lnSpc>
              <a:buFont typeface="+mj-lt"/>
              <a:buAutoNum type="arabicPeriod"/>
            </a:pPr>
            <a:r>
              <a:rPr lang="en-US" sz="2600" dirty="0" smtClean="0"/>
              <a:t>What </a:t>
            </a:r>
            <a:r>
              <a:rPr lang="en-US" sz="2600" dirty="0"/>
              <a:t>was the political and organizational context of the </a:t>
            </a:r>
            <a:r>
              <a:rPr lang="en-US" sz="2600" dirty="0" smtClean="0"/>
              <a:t>district during the SIG implementation? </a:t>
            </a:r>
            <a:r>
              <a:rPr lang="en-US" sz="2600" dirty="0"/>
              <a:t>What </a:t>
            </a:r>
            <a:r>
              <a:rPr lang="en-US" sz="2600" dirty="0" smtClean="0"/>
              <a:t>were </a:t>
            </a:r>
            <a:r>
              <a:rPr lang="en-US" sz="2600" dirty="0"/>
              <a:t>the </a:t>
            </a:r>
            <a:r>
              <a:rPr lang="en-US" sz="2600" dirty="0" smtClean="0"/>
              <a:t>districts’ </a:t>
            </a:r>
            <a:r>
              <a:rPr lang="en-US" sz="2600" dirty="0"/>
              <a:t>instructional areas of focus during </a:t>
            </a:r>
            <a:r>
              <a:rPr lang="en-US" sz="2600" dirty="0" smtClean="0"/>
              <a:t>the study period</a:t>
            </a:r>
            <a:r>
              <a:rPr lang="en-US" sz="2600" dirty="0"/>
              <a:t>?</a:t>
            </a:r>
          </a:p>
          <a:p>
            <a:pPr marL="457200" indent="-457200">
              <a:lnSpc>
                <a:spcPct val="120000"/>
              </a:lnSpc>
              <a:buFont typeface="+mj-lt"/>
              <a:buAutoNum type="arabicPeriod"/>
            </a:pPr>
            <a:r>
              <a:rPr lang="en-US" sz="2600" dirty="0" smtClean="0"/>
              <a:t>What </a:t>
            </a:r>
            <a:r>
              <a:rPr lang="en-US" sz="2600" dirty="0"/>
              <a:t>were the </a:t>
            </a:r>
            <a:r>
              <a:rPr lang="en-US" sz="2600" dirty="0" smtClean="0"/>
              <a:t>school goals </a:t>
            </a:r>
            <a:r>
              <a:rPr lang="en-US" sz="2600" dirty="0"/>
              <a:t>and objectives </a:t>
            </a:r>
            <a:r>
              <a:rPr lang="en-US" sz="2600" dirty="0" smtClean="0"/>
              <a:t>beyond </a:t>
            </a:r>
            <a:r>
              <a:rPr lang="en-US" sz="2600" dirty="0"/>
              <a:t>state and district </a:t>
            </a:r>
            <a:r>
              <a:rPr lang="en-US" sz="2600" dirty="0" smtClean="0"/>
              <a:t>objectives </a:t>
            </a:r>
            <a:r>
              <a:rPr lang="en-US" sz="2600" dirty="0"/>
              <a:t>during that </a:t>
            </a:r>
            <a:r>
              <a:rPr lang="en-US" sz="2600" dirty="0" smtClean="0"/>
              <a:t>period, and what was </a:t>
            </a:r>
            <a:r>
              <a:rPr lang="en-US" sz="2600" dirty="0"/>
              <a:t>the process for setting those goals?</a:t>
            </a:r>
          </a:p>
          <a:p>
            <a:pPr marL="457200" indent="-457200">
              <a:lnSpc>
                <a:spcPct val="120000"/>
              </a:lnSpc>
              <a:buFont typeface="+mj-lt"/>
              <a:buAutoNum type="arabicPeriod"/>
            </a:pPr>
            <a:r>
              <a:rPr lang="en-US" sz="2600" dirty="0" smtClean="0"/>
              <a:t>What </a:t>
            </a:r>
            <a:r>
              <a:rPr lang="en-US" sz="2600" dirty="0"/>
              <a:t>kind of interventions were </a:t>
            </a:r>
            <a:r>
              <a:rPr lang="en-US" sz="2600" dirty="0" smtClean="0"/>
              <a:t>put in place to improve academic performance in the SIG schools? </a:t>
            </a:r>
            <a:endParaRPr lang="en-US" sz="2600" dirty="0"/>
          </a:p>
          <a:p>
            <a:pPr marL="457200" indent="-457200">
              <a:lnSpc>
                <a:spcPct val="120000"/>
              </a:lnSpc>
              <a:buFont typeface="+mj-lt"/>
              <a:buAutoNum type="arabicPeriod"/>
            </a:pPr>
            <a:r>
              <a:rPr lang="en-US" sz="2600" dirty="0" smtClean="0"/>
              <a:t>How were the grant-funded schools </a:t>
            </a:r>
            <a:r>
              <a:rPr lang="en-US" sz="2600" dirty="0"/>
              <a:t>held accountable for student achievement? What measures </a:t>
            </a:r>
            <a:r>
              <a:rPr lang="en-US" sz="2600" dirty="0" smtClean="0"/>
              <a:t>were used?</a:t>
            </a:r>
            <a:endParaRPr lang="en-US" sz="2600" dirty="0"/>
          </a:p>
          <a:p>
            <a:pPr marL="457200" indent="-457200">
              <a:lnSpc>
                <a:spcPct val="120000"/>
              </a:lnSpc>
              <a:buFont typeface="+mj-lt"/>
              <a:buAutoNum type="arabicPeriod"/>
            </a:pPr>
            <a:r>
              <a:rPr lang="en-US" sz="2600" dirty="0" smtClean="0"/>
              <a:t>What </a:t>
            </a:r>
            <a:r>
              <a:rPr lang="en-US" sz="2600" dirty="0"/>
              <a:t>professional development was available for teachers and administrators to address the academic needs of students </a:t>
            </a:r>
            <a:r>
              <a:rPr lang="en-US" sz="2600" dirty="0" smtClean="0"/>
              <a:t>and special populations performing poorly?</a:t>
            </a:r>
          </a:p>
          <a:p>
            <a:pPr marL="457200" indent="-457200">
              <a:lnSpc>
                <a:spcPct val="120000"/>
              </a:lnSpc>
              <a:buFont typeface="+mj-lt"/>
              <a:buAutoNum type="arabicPeriod"/>
            </a:pPr>
            <a:r>
              <a:rPr lang="en-US" sz="2600" dirty="0" smtClean="0"/>
              <a:t>What are school and district plans for sustaining programs and processes implemented with SIG funding?</a:t>
            </a:r>
            <a:endParaRPr lang="en-US" sz="2600" dirty="0"/>
          </a:p>
          <a:p>
            <a:endParaRPr lang="en-US" dirty="0"/>
          </a:p>
        </p:txBody>
      </p:sp>
    </p:spTree>
    <p:extLst>
      <p:ext uri="{BB962C8B-B14F-4D97-AF65-F5344CB8AC3E}">
        <p14:creationId xmlns:p14="http://schemas.microsoft.com/office/powerpoint/2010/main" val="3606255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Districts Interviewed</a:t>
            </a:r>
            <a:endParaRPr lang="en-US" b="1" dirty="0"/>
          </a:p>
        </p:txBody>
      </p:sp>
      <p:sp>
        <p:nvSpPr>
          <p:cNvPr id="3" name="Content Placeholder 2"/>
          <p:cNvSpPr>
            <a:spLocks noGrp="1"/>
          </p:cNvSpPr>
          <p:nvPr>
            <p:ph idx="1"/>
          </p:nvPr>
        </p:nvSpPr>
        <p:spPr>
          <a:ln>
            <a:noFill/>
          </a:ln>
        </p:spPr>
        <p:txBody>
          <a:bodyPr/>
          <a:lstStyle/>
          <a:p>
            <a:r>
              <a:rPr lang="en-US" dirty="0" smtClean="0"/>
              <a:t>Cleveland</a:t>
            </a:r>
          </a:p>
          <a:p>
            <a:r>
              <a:rPr lang="en-US" dirty="0"/>
              <a:t>Columbus</a:t>
            </a:r>
          </a:p>
          <a:p>
            <a:r>
              <a:rPr lang="en-US" dirty="0" smtClean="0"/>
              <a:t>Denver</a:t>
            </a:r>
          </a:p>
          <a:p>
            <a:r>
              <a:rPr lang="en-US" dirty="0"/>
              <a:t>Miami-Dade </a:t>
            </a:r>
            <a:r>
              <a:rPr lang="en-US" dirty="0" smtClean="0"/>
              <a:t>County</a:t>
            </a:r>
          </a:p>
          <a:p>
            <a:r>
              <a:rPr lang="en-US" dirty="0" smtClean="0"/>
              <a:t>Milwaukee</a:t>
            </a:r>
          </a:p>
          <a:p>
            <a:r>
              <a:rPr lang="en-US" dirty="0"/>
              <a:t>Philadelphia</a:t>
            </a:r>
          </a:p>
          <a:p>
            <a:r>
              <a:rPr lang="en-US" dirty="0" smtClean="0"/>
              <a:t>San </a:t>
            </a:r>
            <a:r>
              <a:rPr lang="en-US" dirty="0"/>
              <a:t>Francisco</a:t>
            </a:r>
          </a:p>
          <a:p>
            <a:r>
              <a:rPr lang="en-US" dirty="0"/>
              <a:t>Seattle</a:t>
            </a:r>
          </a:p>
          <a:p>
            <a:endParaRPr lang="en-US" dirty="0"/>
          </a:p>
          <a:p>
            <a:endParaRPr lang="en-US" dirty="0"/>
          </a:p>
        </p:txBody>
      </p:sp>
    </p:spTree>
    <p:extLst>
      <p:ext uri="{BB962C8B-B14F-4D97-AF65-F5344CB8AC3E}">
        <p14:creationId xmlns:p14="http://schemas.microsoft.com/office/powerpoint/2010/main" val="2880035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Key findings</a:t>
            </a:r>
            <a:endParaRPr lang="en-US" dirty="0"/>
          </a:p>
        </p:txBody>
      </p:sp>
    </p:spTree>
    <p:extLst>
      <p:ext uri="{BB962C8B-B14F-4D97-AF65-F5344CB8AC3E}">
        <p14:creationId xmlns:p14="http://schemas.microsoft.com/office/powerpoint/2010/main" val="39841003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320"/>
            <a:ext cx="8153400" cy="1143000"/>
          </a:xfrm>
        </p:spPr>
        <p:txBody>
          <a:bodyPr>
            <a:normAutofit/>
          </a:bodyPr>
          <a:lstStyle/>
          <a:p>
            <a:r>
              <a:rPr lang="en-US" sz="3600" b="1" dirty="0" smtClean="0"/>
              <a:t>Political and Organizational Context</a:t>
            </a:r>
            <a:endParaRPr lang="en-US" sz="3600" b="1" dirty="0"/>
          </a:p>
        </p:txBody>
      </p:sp>
      <p:sp>
        <p:nvSpPr>
          <p:cNvPr id="3" name="Content Placeholder 2"/>
          <p:cNvSpPr>
            <a:spLocks noGrp="1"/>
          </p:cNvSpPr>
          <p:nvPr>
            <p:ph sz="half" idx="1"/>
          </p:nvPr>
        </p:nvSpPr>
        <p:spPr>
          <a:xfrm>
            <a:off x="990600" y="1447800"/>
            <a:ext cx="3886200" cy="4663440"/>
          </a:xfrm>
        </p:spPr>
        <p:txBody>
          <a:bodyPr>
            <a:normAutofit fontScale="85000" lnSpcReduction="20000"/>
          </a:bodyPr>
          <a:lstStyle/>
          <a:p>
            <a:pPr marL="0" indent="0">
              <a:lnSpc>
                <a:spcPct val="110000"/>
              </a:lnSpc>
              <a:buNone/>
            </a:pPr>
            <a:r>
              <a:rPr lang="en-US" b="1" dirty="0" smtClean="0"/>
              <a:t>Prior to SIG, respondents reported that there were:</a:t>
            </a:r>
          </a:p>
          <a:p>
            <a:pPr lvl="1"/>
            <a:r>
              <a:rPr lang="en-US" dirty="0" smtClean="0"/>
              <a:t>Few support structures in place for low performing schools</a:t>
            </a:r>
          </a:p>
          <a:p>
            <a:pPr lvl="1"/>
            <a:r>
              <a:rPr lang="en-US" dirty="0" smtClean="0"/>
              <a:t>No clear direction or organization</a:t>
            </a:r>
          </a:p>
          <a:p>
            <a:pPr lvl="1"/>
            <a:r>
              <a:rPr lang="en-US" dirty="0" smtClean="0"/>
              <a:t>Frequent changes in leadership, and</a:t>
            </a:r>
          </a:p>
          <a:p>
            <a:pPr lvl="1"/>
            <a:r>
              <a:rPr lang="en-US" dirty="0" smtClean="0"/>
              <a:t>Few high-quality interventions in the lowest performing schools.</a:t>
            </a:r>
          </a:p>
        </p:txBody>
      </p:sp>
      <p:sp>
        <p:nvSpPr>
          <p:cNvPr id="4" name="Content Placeholder 3"/>
          <p:cNvSpPr>
            <a:spLocks noGrp="1"/>
          </p:cNvSpPr>
          <p:nvPr>
            <p:ph sz="half" idx="2"/>
          </p:nvPr>
        </p:nvSpPr>
        <p:spPr>
          <a:xfrm>
            <a:off x="4953000" y="1447800"/>
            <a:ext cx="4038600" cy="5257800"/>
          </a:xfrm>
        </p:spPr>
        <p:txBody>
          <a:bodyPr>
            <a:normAutofit fontScale="85000" lnSpcReduction="20000"/>
          </a:bodyPr>
          <a:lstStyle/>
          <a:p>
            <a:pPr marL="0" indent="0">
              <a:buNone/>
            </a:pPr>
            <a:r>
              <a:rPr lang="en-US" b="1" dirty="0"/>
              <a:t>Post </a:t>
            </a:r>
            <a:r>
              <a:rPr lang="en-US" b="1" dirty="0" smtClean="0"/>
              <a:t>SIG, respondents reported that there were:</a:t>
            </a:r>
            <a:endParaRPr lang="en-US" b="1" dirty="0"/>
          </a:p>
          <a:p>
            <a:pPr lvl="1"/>
            <a:r>
              <a:rPr lang="en-US" dirty="0" smtClean="0"/>
              <a:t>Many schools that developed turnaround plans</a:t>
            </a:r>
          </a:p>
          <a:p>
            <a:pPr lvl="1"/>
            <a:r>
              <a:rPr lang="en-US" dirty="0" smtClean="0"/>
              <a:t>Inconsistent initiatives across buildings--few districts developed cohesive plans to address the needs of all SIG schools </a:t>
            </a:r>
          </a:p>
          <a:p>
            <a:pPr lvl="2"/>
            <a:r>
              <a:rPr lang="en-US" dirty="0"/>
              <a:t>Schools </a:t>
            </a:r>
            <a:r>
              <a:rPr lang="en-US" dirty="0" smtClean="0"/>
              <a:t>were </a:t>
            </a:r>
            <a:r>
              <a:rPr lang="en-US" dirty="0"/>
              <a:t>often </a:t>
            </a:r>
            <a:r>
              <a:rPr lang="en-US" dirty="0" smtClean="0"/>
              <a:t>siloed within the districts </a:t>
            </a:r>
            <a:endParaRPr lang="en-US" dirty="0"/>
          </a:p>
          <a:p>
            <a:pPr lvl="2"/>
            <a:r>
              <a:rPr lang="en-US" dirty="0"/>
              <a:t>Turnaround schools could opt out of district </a:t>
            </a:r>
            <a:r>
              <a:rPr lang="en-US" dirty="0" smtClean="0"/>
              <a:t>curriculum</a:t>
            </a:r>
          </a:p>
          <a:p>
            <a:pPr lvl="2"/>
            <a:r>
              <a:rPr lang="en-US" dirty="0" smtClean="0"/>
              <a:t> Inconsistent performance</a:t>
            </a:r>
            <a:endParaRPr lang="en-US" dirty="0"/>
          </a:p>
          <a:p>
            <a:pPr lvl="1"/>
            <a:r>
              <a:rPr lang="en-US" dirty="0" smtClean="0"/>
              <a:t> Little consistent direction or organization across schools</a:t>
            </a:r>
          </a:p>
          <a:p>
            <a:pPr lvl="1"/>
            <a:r>
              <a:rPr lang="en-US" dirty="0" smtClean="0"/>
              <a:t>State intervention was irregular and often not coordinated with the district.</a:t>
            </a:r>
            <a:endParaRPr lang="en-US" dirty="0"/>
          </a:p>
          <a:p>
            <a:pPr marL="0" indent="0">
              <a:buNone/>
            </a:pPr>
            <a:endParaRPr lang="en-US" dirty="0"/>
          </a:p>
        </p:txBody>
      </p:sp>
    </p:spTree>
    <p:extLst>
      <p:ext uri="{BB962C8B-B14F-4D97-AF65-F5344CB8AC3E}">
        <p14:creationId xmlns:p14="http://schemas.microsoft.com/office/powerpoint/2010/main" val="23571898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 and Objectives</a:t>
            </a:r>
            <a:endParaRPr lang="en-US" b="1" dirty="0"/>
          </a:p>
        </p:txBody>
      </p:sp>
      <p:sp>
        <p:nvSpPr>
          <p:cNvPr id="3" name="Content Placeholder 2"/>
          <p:cNvSpPr>
            <a:spLocks noGrp="1"/>
          </p:cNvSpPr>
          <p:nvPr>
            <p:ph idx="1"/>
          </p:nvPr>
        </p:nvSpPr>
        <p:spPr>
          <a:xfrm>
            <a:off x="990600" y="1295400"/>
            <a:ext cx="8153400" cy="5486400"/>
          </a:xfrm>
        </p:spPr>
        <p:txBody>
          <a:bodyPr>
            <a:normAutofit fontScale="70000" lnSpcReduction="20000"/>
          </a:bodyPr>
          <a:lstStyle/>
          <a:p>
            <a:pPr marL="0" indent="0">
              <a:buNone/>
            </a:pPr>
            <a:r>
              <a:rPr lang="en-US" b="1" dirty="0" smtClean="0"/>
              <a:t>School goals included:</a:t>
            </a:r>
          </a:p>
          <a:p>
            <a:r>
              <a:rPr lang="en-US" dirty="0" smtClean="0"/>
              <a:t>Building a strong support team</a:t>
            </a:r>
          </a:p>
          <a:p>
            <a:r>
              <a:rPr lang="en-US" dirty="0" smtClean="0"/>
              <a:t>Building teacher buy-in and ownership throughout the turnaround process</a:t>
            </a:r>
          </a:p>
          <a:p>
            <a:r>
              <a:rPr lang="en-US" dirty="0" smtClean="0"/>
              <a:t>Becoming better users/consumers of data</a:t>
            </a:r>
          </a:p>
          <a:p>
            <a:r>
              <a:rPr lang="en-US" dirty="0" smtClean="0"/>
              <a:t>Improving student achievement </a:t>
            </a:r>
          </a:p>
          <a:p>
            <a:r>
              <a:rPr lang="en-US" dirty="0" smtClean="0"/>
              <a:t>Building relationships with the community </a:t>
            </a:r>
          </a:p>
          <a:p>
            <a:r>
              <a:rPr lang="en-US" dirty="0" smtClean="0"/>
              <a:t>Improving parent engagement</a:t>
            </a:r>
          </a:p>
          <a:p>
            <a:r>
              <a:rPr lang="en-US" dirty="0" smtClean="0"/>
              <a:t>Improving school climate and morale</a:t>
            </a:r>
          </a:p>
          <a:p>
            <a:r>
              <a:rPr lang="en-US" dirty="0" smtClean="0"/>
              <a:t>Increasing student attendance and decreasing student suspension rates</a:t>
            </a:r>
          </a:p>
          <a:p>
            <a:r>
              <a:rPr lang="en-US" dirty="0" smtClean="0"/>
              <a:t>Setting higher expectations for students by increasing the rigor of instruction</a:t>
            </a:r>
          </a:p>
          <a:p>
            <a:r>
              <a:rPr lang="en-US" dirty="0" smtClean="0"/>
              <a:t>Enhancing curriculum materials</a:t>
            </a:r>
          </a:p>
          <a:p>
            <a:r>
              <a:rPr lang="en-US" dirty="0" smtClean="0"/>
              <a:t>Providing professional development on instructional practices and data uses</a:t>
            </a:r>
          </a:p>
          <a:p>
            <a:pPr lvl="1"/>
            <a:endParaRPr lang="en-US" dirty="0" smtClean="0"/>
          </a:p>
          <a:p>
            <a:endParaRPr lang="en-US" dirty="0"/>
          </a:p>
        </p:txBody>
      </p:sp>
    </p:spTree>
    <p:extLst>
      <p:ext uri="{BB962C8B-B14F-4D97-AF65-F5344CB8AC3E}">
        <p14:creationId xmlns:p14="http://schemas.microsoft.com/office/powerpoint/2010/main" val="1576002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Staffing</a:t>
            </a:r>
            <a:endParaRPr lang="en-US" b="1" dirty="0"/>
          </a:p>
        </p:txBody>
      </p:sp>
      <p:sp>
        <p:nvSpPr>
          <p:cNvPr id="3" name="Content Placeholder 2"/>
          <p:cNvSpPr>
            <a:spLocks noGrp="1"/>
          </p:cNvSpPr>
          <p:nvPr>
            <p:ph idx="1"/>
          </p:nvPr>
        </p:nvSpPr>
        <p:spPr>
          <a:xfrm>
            <a:off x="990600" y="1219200"/>
            <a:ext cx="8153400" cy="5638800"/>
          </a:xfrm>
        </p:spPr>
        <p:txBody>
          <a:bodyPr>
            <a:normAutofit fontScale="70000" lnSpcReduction="20000"/>
          </a:bodyPr>
          <a:lstStyle/>
          <a:p>
            <a:pPr marL="0" indent="0">
              <a:buNone/>
            </a:pPr>
            <a:r>
              <a:rPr lang="en-US" dirty="0" smtClean="0"/>
              <a:t>Districts used SIG funding to address personnel concerns:</a:t>
            </a:r>
          </a:p>
          <a:p>
            <a:r>
              <a:rPr lang="en-US" dirty="0" smtClean="0"/>
              <a:t>Hiring turnaround principals</a:t>
            </a:r>
          </a:p>
          <a:p>
            <a:r>
              <a:rPr lang="en-US" dirty="0" smtClean="0"/>
              <a:t>Working with teacher unions to:</a:t>
            </a:r>
          </a:p>
          <a:p>
            <a:pPr lvl="1"/>
            <a:r>
              <a:rPr lang="en-US" dirty="0" smtClean="0"/>
              <a:t>Manage staff turnover process–ensuring low performing schools attracted high quality teachers, and</a:t>
            </a:r>
          </a:p>
          <a:p>
            <a:pPr lvl="1"/>
            <a:r>
              <a:rPr lang="en-US" dirty="0" smtClean="0"/>
              <a:t>Extend school days and professional development hours while working on a joint understanding of the unique needs of low performing schools.</a:t>
            </a:r>
          </a:p>
          <a:p>
            <a:r>
              <a:rPr lang="en-US" dirty="0" smtClean="0"/>
              <a:t>Developing unique administrative structures to support low performing schools (i.e., specific school regions or “chancellors district”-like structures )</a:t>
            </a:r>
          </a:p>
          <a:p>
            <a:r>
              <a:rPr lang="en-US" dirty="0" smtClean="0"/>
              <a:t>Hiring:</a:t>
            </a:r>
          </a:p>
          <a:p>
            <a:pPr lvl="1"/>
            <a:r>
              <a:rPr lang="en-US" dirty="0" smtClean="0"/>
              <a:t>instructional supervisors/coaches</a:t>
            </a:r>
          </a:p>
          <a:p>
            <a:pPr lvl="1"/>
            <a:r>
              <a:rPr lang="en-US" dirty="0" smtClean="0"/>
              <a:t>reading and math specialists</a:t>
            </a:r>
          </a:p>
          <a:p>
            <a:pPr lvl="1"/>
            <a:r>
              <a:rPr lang="en-US" dirty="0" smtClean="0"/>
              <a:t>social workers/counselors</a:t>
            </a:r>
            <a:endParaRPr lang="en-US" dirty="0"/>
          </a:p>
          <a:p>
            <a:r>
              <a:rPr lang="en-US" dirty="0" smtClean="0"/>
              <a:t>Engaging parents and the community </a:t>
            </a:r>
          </a:p>
          <a:p>
            <a:r>
              <a:rPr lang="en-US" dirty="0" smtClean="0"/>
              <a:t>Ensuring the fidelity of grant implementation</a:t>
            </a:r>
            <a:endParaRPr lang="en-US" dirty="0"/>
          </a:p>
          <a:p>
            <a:endParaRPr lang="en-US" dirty="0"/>
          </a:p>
          <a:p>
            <a:pPr>
              <a:buFontTx/>
              <a:buChar char="-"/>
            </a:pPr>
            <a:endParaRPr lang="en-US" dirty="0"/>
          </a:p>
        </p:txBody>
      </p:sp>
    </p:spTree>
    <p:extLst>
      <p:ext uri="{BB962C8B-B14F-4D97-AF65-F5344CB8AC3E}">
        <p14:creationId xmlns:p14="http://schemas.microsoft.com/office/powerpoint/2010/main" val="2795453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600325"/>
            <a:ext cx="6540792" cy="828675"/>
          </a:xfrm>
        </p:spPr>
        <p:txBody>
          <a:bodyPr>
            <a:normAutofit fontScale="90000"/>
          </a:bodyPr>
          <a:lstStyle/>
          <a:p>
            <a:pPr algn="ctr"/>
            <a:r>
              <a:rPr lang="en-US" dirty="0" smtClean="0"/>
              <a:t>Quantitative study</a:t>
            </a:r>
            <a:r>
              <a:rPr lang="en-US" dirty="0"/>
              <a:t/>
            </a:r>
            <a:br>
              <a:rPr lang="en-US" dirty="0"/>
            </a:br>
            <a:endParaRPr lang="en-US" dirty="0"/>
          </a:p>
        </p:txBody>
      </p:sp>
    </p:spTree>
    <p:extLst>
      <p:ext uri="{BB962C8B-B14F-4D97-AF65-F5344CB8AC3E}">
        <p14:creationId xmlns:p14="http://schemas.microsoft.com/office/powerpoint/2010/main" val="23712808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Interventions</a:t>
            </a:r>
            <a:endParaRPr lang="en-US" b="1" dirty="0"/>
          </a:p>
        </p:txBody>
      </p:sp>
      <p:sp>
        <p:nvSpPr>
          <p:cNvPr id="3" name="Content Placeholder 2"/>
          <p:cNvSpPr>
            <a:spLocks noGrp="1"/>
          </p:cNvSpPr>
          <p:nvPr>
            <p:ph idx="1"/>
          </p:nvPr>
        </p:nvSpPr>
        <p:spPr>
          <a:xfrm>
            <a:off x="990600" y="1143000"/>
            <a:ext cx="8153400" cy="5715000"/>
          </a:xfrm>
        </p:spPr>
        <p:txBody>
          <a:bodyPr>
            <a:normAutofit fontScale="70000" lnSpcReduction="20000"/>
          </a:bodyPr>
          <a:lstStyle/>
          <a:p>
            <a:pPr marL="0" indent="0">
              <a:buNone/>
            </a:pPr>
            <a:r>
              <a:rPr lang="en-US" dirty="0" smtClean="0"/>
              <a:t>Schools targeted grant funds on student learning by:</a:t>
            </a:r>
          </a:p>
          <a:p>
            <a:r>
              <a:rPr lang="en-US" dirty="0" smtClean="0"/>
              <a:t>Increasing school partnerships with community organizations </a:t>
            </a:r>
          </a:p>
          <a:p>
            <a:pPr lvl="1"/>
            <a:r>
              <a:rPr lang="en-US" dirty="0" smtClean="0"/>
              <a:t>AVID</a:t>
            </a:r>
          </a:p>
          <a:p>
            <a:pPr lvl="1"/>
            <a:r>
              <a:rPr lang="en-US" dirty="0" smtClean="0"/>
              <a:t>City Year</a:t>
            </a:r>
          </a:p>
          <a:p>
            <a:pPr lvl="1"/>
            <a:r>
              <a:rPr lang="en-US" dirty="0" smtClean="0"/>
              <a:t>College Summit</a:t>
            </a:r>
          </a:p>
          <a:p>
            <a:pPr lvl="1"/>
            <a:r>
              <a:rPr lang="en-US" dirty="0" smtClean="0"/>
              <a:t>Teach for America</a:t>
            </a:r>
          </a:p>
          <a:p>
            <a:pPr lvl="1"/>
            <a:r>
              <a:rPr lang="en-US" dirty="0" smtClean="0"/>
              <a:t>Peace Corps</a:t>
            </a:r>
          </a:p>
          <a:p>
            <a:pPr lvl="1"/>
            <a:r>
              <a:rPr lang="en-US" dirty="0" smtClean="0"/>
              <a:t>Communities in Schools</a:t>
            </a:r>
          </a:p>
          <a:p>
            <a:r>
              <a:rPr lang="en-US" dirty="0" smtClean="0"/>
              <a:t>Reducing class sizes</a:t>
            </a:r>
          </a:p>
          <a:p>
            <a:r>
              <a:rPr lang="en-US" dirty="0" smtClean="0"/>
              <a:t>Hiring part-time </a:t>
            </a:r>
            <a:r>
              <a:rPr lang="en-US" dirty="0"/>
              <a:t>tutors to support struggling students</a:t>
            </a:r>
          </a:p>
          <a:p>
            <a:r>
              <a:rPr lang="en-US" dirty="0"/>
              <a:t>I</a:t>
            </a:r>
            <a:r>
              <a:rPr lang="en-US" dirty="0" smtClean="0"/>
              <a:t>mplementing a new and more rigorous curriculum--often with a literacy focus</a:t>
            </a:r>
          </a:p>
          <a:p>
            <a:r>
              <a:rPr lang="en-US" dirty="0" smtClean="0"/>
              <a:t>Extending </a:t>
            </a:r>
            <a:r>
              <a:rPr lang="en-US" dirty="0"/>
              <a:t>school-day </a:t>
            </a:r>
            <a:r>
              <a:rPr lang="en-US" dirty="0" smtClean="0"/>
              <a:t>time</a:t>
            </a:r>
          </a:p>
          <a:p>
            <a:r>
              <a:rPr lang="en-US" dirty="0" smtClean="0"/>
              <a:t>Adding after-school, intercession, and summer enrichment programs</a:t>
            </a:r>
          </a:p>
          <a:p>
            <a:r>
              <a:rPr lang="en-US" dirty="0" smtClean="0"/>
              <a:t>Providing incentives for teachers to improve student performance</a:t>
            </a:r>
          </a:p>
          <a:p>
            <a:r>
              <a:rPr lang="en-US" dirty="0" smtClean="0"/>
              <a:t>Increasing professional development hours for teachers</a:t>
            </a:r>
          </a:p>
        </p:txBody>
      </p:sp>
    </p:spTree>
    <p:extLst>
      <p:ext uri="{BB962C8B-B14F-4D97-AF65-F5344CB8AC3E}">
        <p14:creationId xmlns:p14="http://schemas.microsoft.com/office/powerpoint/2010/main" val="8326725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Professional Development</a:t>
            </a:r>
            <a:endParaRPr lang="en-US" b="1" dirty="0"/>
          </a:p>
        </p:txBody>
      </p:sp>
      <p:sp>
        <p:nvSpPr>
          <p:cNvPr id="3" name="Content Placeholder 2"/>
          <p:cNvSpPr>
            <a:spLocks noGrp="1"/>
          </p:cNvSpPr>
          <p:nvPr>
            <p:ph idx="1"/>
          </p:nvPr>
        </p:nvSpPr>
        <p:spPr>
          <a:xfrm>
            <a:off x="990600" y="1219200"/>
            <a:ext cx="8153400" cy="5638800"/>
          </a:xfrm>
        </p:spPr>
        <p:txBody>
          <a:bodyPr>
            <a:normAutofit fontScale="92500" lnSpcReduction="20000"/>
          </a:bodyPr>
          <a:lstStyle/>
          <a:p>
            <a:pPr marL="0" indent="0">
              <a:buNone/>
            </a:pPr>
            <a:r>
              <a:rPr lang="en-US" dirty="0" smtClean="0"/>
              <a:t>Schools supported staff by:</a:t>
            </a:r>
          </a:p>
          <a:p>
            <a:r>
              <a:rPr lang="en-US" dirty="0" smtClean="0"/>
              <a:t>Providing extensive professional development to </a:t>
            </a:r>
            <a:r>
              <a:rPr lang="en-US" dirty="0"/>
              <a:t>support </a:t>
            </a:r>
            <a:r>
              <a:rPr lang="en-US" dirty="0" smtClean="0"/>
              <a:t>SIG initiatives</a:t>
            </a:r>
            <a:endParaRPr lang="en-US" dirty="0"/>
          </a:p>
          <a:p>
            <a:r>
              <a:rPr lang="en-US" dirty="0" smtClean="0"/>
              <a:t>Focusing on data use</a:t>
            </a:r>
          </a:p>
          <a:p>
            <a:r>
              <a:rPr lang="en-US" dirty="0" smtClean="0"/>
              <a:t>Developing an embedded professional development model, e.g., co-teaching with veteran or “strong” teachers</a:t>
            </a:r>
          </a:p>
          <a:p>
            <a:r>
              <a:rPr lang="en-US" dirty="0" smtClean="0"/>
              <a:t>Improving tools to support teachers (i.e., dashboards, planning tools, etc.)</a:t>
            </a:r>
          </a:p>
          <a:p>
            <a:r>
              <a:rPr lang="en-US" dirty="0" smtClean="0"/>
              <a:t>Allotting time for feedback from teachers and other school leaders</a:t>
            </a:r>
          </a:p>
          <a:p>
            <a:r>
              <a:rPr lang="en-US" dirty="0" smtClean="0"/>
              <a:t>Increasing professional development hours with an emphasis on job-embedded support</a:t>
            </a:r>
          </a:p>
        </p:txBody>
      </p:sp>
    </p:spTree>
    <p:extLst>
      <p:ext uri="{BB962C8B-B14F-4D97-AF65-F5344CB8AC3E}">
        <p14:creationId xmlns:p14="http://schemas.microsoft.com/office/powerpoint/2010/main" val="18286276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Accountability</a:t>
            </a:r>
            <a:endParaRPr lang="en-US" b="1" dirty="0"/>
          </a:p>
        </p:txBody>
      </p:sp>
      <p:sp>
        <p:nvSpPr>
          <p:cNvPr id="3" name="Content Placeholder 2"/>
          <p:cNvSpPr>
            <a:spLocks noGrp="1"/>
          </p:cNvSpPr>
          <p:nvPr>
            <p:ph idx="1"/>
          </p:nvPr>
        </p:nvSpPr>
        <p:spPr>
          <a:xfrm>
            <a:off x="990600" y="1219200"/>
            <a:ext cx="8153400" cy="5638800"/>
          </a:xfrm>
        </p:spPr>
        <p:txBody>
          <a:bodyPr>
            <a:normAutofit fontScale="92500" lnSpcReduction="10000"/>
          </a:bodyPr>
          <a:lstStyle/>
          <a:p>
            <a:pPr marL="0" indent="0">
              <a:buNone/>
            </a:pPr>
            <a:r>
              <a:rPr lang="en-US" dirty="0" smtClean="0"/>
              <a:t>States and districts held schools accountable by:</a:t>
            </a:r>
          </a:p>
          <a:p>
            <a:r>
              <a:rPr lang="en-US" dirty="0" smtClean="0"/>
              <a:t>Conducting classroom walkthroughs with school, district, and state leaders– </a:t>
            </a:r>
          </a:p>
          <a:p>
            <a:pPr lvl="1"/>
            <a:r>
              <a:rPr lang="en-US" dirty="0" smtClean="0"/>
              <a:t>But there was inconsistent implementation within buildings</a:t>
            </a:r>
          </a:p>
          <a:p>
            <a:pPr lvl="1"/>
            <a:r>
              <a:rPr lang="en-US" dirty="0" smtClean="0"/>
              <a:t>And classroom observations were less punitive and more informative and supportive</a:t>
            </a:r>
          </a:p>
          <a:p>
            <a:r>
              <a:rPr lang="en-US" dirty="0" smtClean="0"/>
              <a:t>Using assessments to </a:t>
            </a:r>
            <a:r>
              <a:rPr lang="en-US" dirty="0"/>
              <a:t>improve classroom instruction and determine interventions </a:t>
            </a:r>
            <a:r>
              <a:rPr lang="en-US" dirty="0" smtClean="0"/>
              <a:t>in addition to teacher evaluations</a:t>
            </a:r>
          </a:p>
          <a:p>
            <a:r>
              <a:rPr lang="en-US" dirty="0" smtClean="0"/>
              <a:t>Implementing more focused weekly supports and review systems in low performing schools</a:t>
            </a:r>
          </a:p>
          <a:p>
            <a:pPr marL="0" indent="0">
              <a:buNone/>
            </a:pPr>
            <a:endParaRPr lang="en-US" sz="1200" dirty="0" smtClean="0"/>
          </a:p>
          <a:p>
            <a:pPr marL="0" indent="0">
              <a:buNone/>
            </a:pPr>
            <a:endParaRPr lang="en-US" i="1" dirty="0" smtClean="0">
              <a:solidFill>
                <a:srgbClr val="C00000"/>
              </a:solidFill>
            </a:endParaRPr>
          </a:p>
        </p:txBody>
      </p:sp>
    </p:spTree>
    <p:extLst>
      <p:ext uri="{BB962C8B-B14F-4D97-AF65-F5344CB8AC3E}">
        <p14:creationId xmlns:p14="http://schemas.microsoft.com/office/powerpoint/2010/main" val="2547004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4097708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98080" cy="1143000"/>
          </a:xfrm>
        </p:spPr>
        <p:txBody>
          <a:bodyPr>
            <a:normAutofit fontScale="90000"/>
          </a:bodyPr>
          <a:lstStyle/>
          <a:p>
            <a:r>
              <a:rPr lang="en-US" b="1" dirty="0" smtClean="0"/>
              <a:t>Challenges and Opportunities</a:t>
            </a:r>
            <a:endParaRPr lang="en-US" b="1" dirty="0"/>
          </a:p>
        </p:txBody>
      </p:sp>
      <p:sp>
        <p:nvSpPr>
          <p:cNvPr id="3" name="Content Placeholder 2"/>
          <p:cNvSpPr>
            <a:spLocks noGrp="1"/>
          </p:cNvSpPr>
          <p:nvPr>
            <p:ph sz="half" idx="1"/>
          </p:nvPr>
        </p:nvSpPr>
        <p:spPr>
          <a:xfrm>
            <a:off x="1066800" y="1447800"/>
            <a:ext cx="4038600" cy="4041648"/>
          </a:xfrm>
        </p:spPr>
        <p:txBody>
          <a:bodyPr>
            <a:normAutofit fontScale="77500" lnSpcReduction="20000"/>
          </a:bodyPr>
          <a:lstStyle/>
          <a:p>
            <a:pPr marL="0" indent="0">
              <a:buNone/>
            </a:pPr>
            <a:r>
              <a:rPr lang="en-US" b="1" dirty="0" smtClean="0"/>
              <a:t>Challenges</a:t>
            </a:r>
          </a:p>
          <a:p>
            <a:pPr lvl="1"/>
            <a:r>
              <a:rPr lang="en-US" dirty="0" smtClean="0"/>
              <a:t>Grant </a:t>
            </a:r>
            <a:r>
              <a:rPr lang="en-US" dirty="0"/>
              <a:t>was a temporary </a:t>
            </a:r>
            <a:r>
              <a:rPr lang="en-US" dirty="0" smtClean="0"/>
              <a:t>solution </a:t>
            </a:r>
            <a:r>
              <a:rPr lang="en-US" dirty="0"/>
              <a:t>for larger systemic </a:t>
            </a:r>
            <a:r>
              <a:rPr lang="en-US" dirty="0" smtClean="0"/>
              <a:t>issues</a:t>
            </a:r>
          </a:p>
          <a:p>
            <a:pPr lvl="2"/>
            <a:r>
              <a:rPr lang="en-US" dirty="0" smtClean="0"/>
              <a:t>lack of high quality intervention programs</a:t>
            </a:r>
          </a:p>
          <a:p>
            <a:pPr lvl="2"/>
            <a:r>
              <a:rPr lang="en-US" dirty="0" smtClean="0"/>
              <a:t>difficulty recruiting and retaining high quality teachers</a:t>
            </a:r>
            <a:endParaRPr lang="en-US" dirty="0"/>
          </a:p>
          <a:p>
            <a:pPr lvl="1"/>
            <a:r>
              <a:rPr lang="en-US" dirty="0" smtClean="0"/>
              <a:t>Loss of staff that were hired through SIG</a:t>
            </a:r>
          </a:p>
          <a:p>
            <a:pPr lvl="1"/>
            <a:r>
              <a:rPr lang="en-US" dirty="0" smtClean="0"/>
              <a:t>Once funding is gone, few plans for support remained</a:t>
            </a:r>
          </a:p>
          <a:p>
            <a:pPr lvl="2"/>
            <a:r>
              <a:rPr lang="en-US" dirty="0"/>
              <a:t>a</a:t>
            </a:r>
            <a:r>
              <a:rPr lang="en-US" dirty="0" smtClean="0"/>
              <a:t>cross school buildings</a:t>
            </a:r>
          </a:p>
          <a:p>
            <a:pPr lvl="2"/>
            <a:r>
              <a:rPr lang="en-US" dirty="0"/>
              <a:t>f</a:t>
            </a:r>
            <a:r>
              <a:rPr lang="en-US" dirty="0" smtClean="0"/>
              <a:t>rom district and state leaders</a:t>
            </a:r>
          </a:p>
        </p:txBody>
      </p:sp>
      <p:sp>
        <p:nvSpPr>
          <p:cNvPr id="4" name="Content Placeholder 3"/>
          <p:cNvSpPr>
            <a:spLocks noGrp="1"/>
          </p:cNvSpPr>
          <p:nvPr>
            <p:ph sz="half" idx="2"/>
          </p:nvPr>
        </p:nvSpPr>
        <p:spPr>
          <a:xfrm>
            <a:off x="5105400" y="1444753"/>
            <a:ext cx="3962400" cy="4117848"/>
          </a:xfrm>
        </p:spPr>
        <p:txBody>
          <a:bodyPr>
            <a:normAutofit fontScale="77500" lnSpcReduction="20000"/>
          </a:bodyPr>
          <a:lstStyle/>
          <a:p>
            <a:pPr marL="0" indent="0">
              <a:buNone/>
            </a:pPr>
            <a:r>
              <a:rPr lang="en-US" b="1" dirty="0" smtClean="0"/>
              <a:t>Opportunities</a:t>
            </a:r>
          </a:p>
          <a:p>
            <a:pPr marL="0" indent="0">
              <a:buNone/>
            </a:pPr>
            <a:r>
              <a:rPr lang="en-US" sz="2400" dirty="0" smtClean="0"/>
              <a:t>Districts and schools may continue to:</a:t>
            </a:r>
            <a:endParaRPr lang="en-US" sz="2400" dirty="0"/>
          </a:p>
          <a:p>
            <a:pPr lvl="1"/>
            <a:r>
              <a:rPr lang="en-US" dirty="0"/>
              <a:t>Foster partnerships with organizations to support </a:t>
            </a:r>
            <a:r>
              <a:rPr lang="en-US" dirty="0" smtClean="0"/>
              <a:t>schools</a:t>
            </a:r>
            <a:endParaRPr lang="en-US" dirty="0"/>
          </a:p>
          <a:p>
            <a:pPr lvl="1"/>
            <a:r>
              <a:rPr lang="en-US" dirty="0"/>
              <a:t>Collaborate with central office staff and seek </a:t>
            </a:r>
            <a:r>
              <a:rPr lang="en-US" dirty="0" smtClean="0"/>
              <a:t>support</a:t>
            </a:r>
            <a:endParaRPr lang="en-US" dirty="0"/>
          </a:p>
          <a:p>
            <a:pPr lvl="1"/>
            <a:r>
              <a:rPr lang="en-US" dirty="0"/>
              <a:t>Focus on data to </a:t>
            </a:r>
            <a:r>
              <a:rPr lang="en-US" dirty="0" smtClean="0"/>
              <a:t>inform instruction</a:t>
            </a:r>
            <a:endParaRPr lang="en-US" dirty="0"/>
          </a:p>
          <a:p>
            <a:pPr lvl="1"/>
            <a:r>
              <a:rPr lang="en-US" dirty="0"/>
              <a:t>Engage parents and the community</a:t>
            </a:r>
          </a:p>
          <a:p>
            <a:pPr lvl="1"/>
            <a:r>
              <a:rPr lang="en-US" dirty="0"/>
              <a:t>Provide support to teachers through </a:t>
            </a:r>
            <a:r>
              <a:rPr lang="en-US" dirty="0" smtClean="0"/>
              <a:t>professional development. </a:t>
            </a:r>
            <a:endParaRPr lang="en-US" dirty="0"/>
          </a:p>
          <a:p>
            <a:endParaRPr lang="en-US" dirty="0"/>
          </a:p>
        </p:txBody>
      </p:sp>
    </p:spTree>
    <p:extLst>
      <p:ext uri="{BB962C8B-B14F-4D97-AF65-F5344CB8AC3E}">
        <p14:creationId xmlns:p14="http://schemas.microsoft.com/office/powerpoint/2010/main" val="14624687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8153400" cy="1143000"/>
          </a:xfrm>
        </p:spPr>
        <p:txBody>
          <a:bodyPr>
            <a:normAutofit fontScale="90000"/>
          </a:bodyPr>
          <a:lstStyle/>
          <a:p>
            <a:r>
              <a:rPr lang="en-US" dirty="0" smtClean="0"/>
              <a:t>When It Worked and When It Didn’t</a:t>
            </a:r>
            <a:endParaRPr lang="en-US" dirty="0"/>
          </a:p>
        </p:txBody>
      </p:sp>
      <p:sp>
        <p:nvSpPr>
          <p:cNvPr id="9" name="Content Placeholder 8"/>
          <p:cNvSpPr>
            <a:spLocks noGrp="1"/>
          </p:cNvSpPr>
          <p:nvPr>
            <p:ph sz="half" idx="1"/>
          </p:nvPr>
        </p:nvSpPr>
        <p:spPr>
          <a:xfrm>
            <a:off x="914400" y="1066800"/>
            <a:ext cx="4191000" cy="5334000"/>
          </a:xfrm>
        </p:spPr>
        <p:txBody>
          <a:bodyPr>
            <a:normAutofit fontScale="70000" lnSpcReduction="20000"/>
          </a:bodyPr>
          <a:lstStyle/>
          <a:p>
            <a:pPr marL="0" indent="0">
              <a:buNone/>
            </a:pPr>
            <a:r>
              <a:rPr lang="en-US" b="1" dirty="0" smtClean="0"/>
              <a:t>When It Worked</a:t>
            </a:r>
          </a:p>
          <a:p>
            <a:r>
              <a:rPr lang="en-US" dirty="0" smtClean="0"/>
              <a:t>A clear coherent districtwide plan for turning around low performing schools.</a:t>
            </a:r>
          </a:p>
          <a:p>
            <a:r>
              <a:rPr lang="en-US" dirty="0" smtClean="0"/>
              <a:t>Central office supported low performing schools.</a:t>
            </a:r>
          </a:p>
          <a:p>
            <a:r>
              <a:rPr lang="en-US" dirty="0" smtClean="0"/>
              <a:t>Schools provided flexibility in making staff changes/removing poor performing teachers.</a:t>
            </a:r>
          </a:p>
          <a:p>
            <a:r>
              <a:rPr lang="en-US" dirty="0" smtClean="0"/>
              <a:t>Well coordinated and targeted interventions and supports for struggling students.</a:t>
            </a:r>
          </a:p>
          <a:p>
            <a:r>
              <a:rPr lang="en-US" dirty="0" smtClean="0"/>
              <a:t>Leveraging data to identify professional development for teachers.</a:t>
            </a:r>
          </a:p>
          <a:p>
            <a:r>
              <a:rPr lang="en-US" dirty="0" smtClean="0"/>
              <a:t>Teachers had clear understanding of challenges and commitment needed to succeed.</a:t>
            </a:r>
            <a:endParaRPr lang="en-US" dirty="0"/>
          </a:p>
        </p:txBody>
      </p:sp>
      <p:sp>
        <p:nvSpPr>
          <p:cNvPr id="10" name="Content Placeholder 9"/>
          <p:cNvSpPr>
            <a:spLocks noGrp="1"/>
          </p:cNvSpPr>
          <p:nvPr>
            <p:ph sz="half" idx="2"/>
          </p:nvPr>
        </p:nvSpPr>
        <p:spPr>
          <a:xfrm>
            <a:off x="5105400" y="1066800"/>
            <a:ext cx="4038600" cy="5334000"/>
          </a:xfrm>
        </p:spPr>
        <p:txBody>
          <a:bodyPr>
            <a:normAutofit fontScale="70000" lnSpcReduction="20000"/>
          </a:bodyPr>
          <a:lstStyle/>
          <a:p>
            <a:pPr marL="0" indent="0">
              <a:buNone/>
            </a:pPr>
            <a:r>
              <a:rPr lang="en-US" b="1" dirty="0" smtClean="0"/>
              <a:t>When It Didn’t</a:t>
            </a:r>
          </a:p>
          <a:p>
            <a:r>
              <a:rPr lang="en-US" dirty="0" smtClean="0"/>
              <a:t>Disconnected districtwide plans that often resulted in the lack of a coordinated strategy.</a:t>
            </a:r>
          </a:p>
          <a:p>
            <a:r>
              <a:rPr lang="en-US" dirty="0" smtClean="0"/>
              <a:t>State and central office administrators focused on grant compliance, not coordination.</a:t>
            </a:r>
          </a:p>
          <a:p>
            <a:r>
              <a:rPr lang="en-US" dirty="0" smtClean="0"/>
              <a:t>Redundant or contradictory state and local intervention efforts</a:t>
            </a:r>
          </a:p>
          <a:p>
            <a:r>
              <a:rPr lang="en-US" dirty="0" smtClean="0"/>
              <a:t>Schools had difficulty removing poor performing staff or hiring stronger teachers. </a:t>
            </a:r>
          </a:p>
          <a:p>
            <a:r>
              <a:rPr lang="en-US" dirty="0" smtClean="0"/>
              <a:t>Excess flexibility for the capacity of the school.</a:t>
            </a:r>
          </a:p>
          <a:p>
            <a:r>
              <a:rPr lang="en-US" dirty="0" smtClean="0"/>
              <a:t>Little evaluation of intervention efforts, and/or leaders were not always clear about the benefits of intervention programs.</a:t>
            </a:r>
          </a:p>
          <a:p>
            <a:r>
              <a:rPr lang="en-US" dirty="0" smtClean="0"/>
              <a:t>Weak </a:t>
            </a:r>
            <a:r>
              <a:rPr lang="en-US" smtClean="0"/>
              <a:t>instructional interventions</a:t>
            </a:r>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fld id="{FC3D762D-2A78-4A7D-BE00-52BFFE4E87D3}" type="slidenum">
              <a:rPr lang="en-US" smtClean="0"/>
              <a:t>25</a:t>
            </a:fld>
            <a:endParaRPr lang="en-US"/>
          </a:p>
        </p:txBody>
      </p:sp>
    </p:spTree>
    <p:extLst>
      <p:ext uri="{BB962C8B-B14F-4D97-AF65-F5344CB8AC3E}">
        <p14:creationId xmlns:p14="http://schemas.microsoft.com/office/powerpoint/2010/main" val="3038975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895600"/>
            <a:ext cx="7498080" cy="1143000"/>
          </a:xfrm>
        </p:spPr>
        <p:txBody>
          <a:bodyPr/>
          <a:lstStyle/>
          <a:p>
            <a:pPr algn="ctr"/>
            <a:r>
              <a:rPr lang="en-US" dirty="0" smtClean="0"/>
              <a:t>Questions and Answers</a:t>
            </a:r>
            <a:endParaRPr lang="en-US" dirty="0"/>
          </a:p>
        </p:txBody>
      </p:sp>
    </p:spTree>
    <p:extLst>
      <p:ext uri="{BB962C8B-B14F-4D97-AF65-F5344CB8AC3E}">
        <p14:creationId xmlns:p14="http://schemas.microsoft.com/office/powerpoint/2010/main" val="3054400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981075" y="1219200"/>
            <a:ext cx="8086726" cy="5638800"/>
          </a:xfrm>
        </p:spPr>
        <p:txBody>
          <a:bodyPr>
            <a:normAutofit fontScale="92500"/>
          </a:bodyPr>
          <a:lstStyle/>
          <a:p>
            <a:pPr>
              <a:spcBef>
                <a:spcPts val="2400"/>
              </a:spcBef>
            </a:pPr>
            <a:r>
              <a:rPr lang="en-US" dirty="0"/>
              <a:t>E</a:t>
            </a:r>
            <a:r>
              <a:rPr lang="en-US" dirty="0" smtClean="0"/>
              <a:t>xamine trends </a:t>
            </a:r>
            <a:r>
              <a:rPr lang="en-US" dirty="0"/>
              <a:t>in performance for schools across the country that received SIG awards as </a:t>
            </a:r>
            <a:r>
              <a:rPr lang="en-US" dirty="0" smtClean="0"/>
              <a:t>part </a:t>
            </a:r>
            <a:r>
              <a:rPr lang="en-US" dirty="0"/>
              <a:t>of the American Recovery and Reinvestment Act of 2009 (ARRA</a:t>
            </a:r>
            <a:r>
              <a:rPr lang="en-US" dirty="0" smtClean="0"/>
              <a:t>)</a:t>
            </a:r>
          </a:p>
          <a:p>
            <a:r>
              <a:rPr lang="en-US" dirty="0"/>
              <a:t>A</a:t>
            </a:r>
            <a:r>
              <a:rPr lang="en-US" dirty="0" smtClean="0"/>
              <a:t>nalyze performance for </a:t>
            </a:r>
            <a:r>
              <a:rPr lang="en-US" dirty="0"/>
              <a:t>schools receiving grant awards (</a:t>
            </a:r>
            <a:r>
              <a:rPr lang="en-US" b="1" dirty="0"/>
              <a:t>SIG Award Schools</a:t>
            </a:r>
            <a:r>
              <a:rPr lang="en-US" dirty="0"/>
              <a:t>) </a:t>
            </a:r>
            <a:r>
              <a:rPr lang="en-US" dirty="0" smtClean="0"/>
              <a:t>compared with:</a:t>
            </a:r>
            <a:endParaRPr lang="en-US" dirty="0"/>
          </a:p>
          <a:p>
            <a:pPr lvl="1"/>
            <a:r>
              <a:rPr lang="en-US" b="1" dirty="0"/>
              <a:t>SIG Eligible Schools </a:t>
            </a:r>
            <a:r>
              <a:rPr lang="en-US" dirty="0"/>
              <a:t>– those schools deemed eligible </a:t>
            </a:r>
            <a:r>
              <a:rPr lang="en-US" dirty="0" smtClean="0"/>
              <a:t>for SIG </a:t>
            </a:r>
            <a:r>
              <a:rPr lang="en-US" dirty="0"/>
              <a:t>awards, but not receiving any funding in Cohort 1 or Cohort 2 of the award cycle;</a:t>
            </a:r>
          </a:p>
          <a:p>
            <a:pPr lvl="1"/>
            <a:r>
              <a:rPr lang="en-US" b="1" dirty="0"/>
              <a:t>Non-SIG Eligible Schools </a:t>
            </a:r>
            <a:r>
              <a:rPr lang="en-US" dirty="0"/>
              <a:t>– those schools across the country not eligible </a:t>
            </a:r>
            <a:r>
              <a:rPr lang="en-US" dirty="0" smtClean="0"/>
              <a:t>for SIG </a:t>
            </a:r>
            <a:r>
              <a:rPr lang="en-US" dirty="0"/>
              <a:t>funding due to higher levels of student </a:t>
            </a:r>
            <a:r>
              <a:rPr lang="en-US" dirty="0" smtClean="0"/>
              <a:t>achievement.</a:t>
            </a:r>
            <a:endParaRPr lang="en-US" dirty="0"/>
          </a:p>
        </p:txBody>
      </p:sp>
    </p:spTree>
    <p:extLst>
      <p:ext uri="{BB962C8B-B14F-4D97-AF65-F5344CB8AC3E}">
        <p14:creationId xmlns:p14="http://schemas.microsoft.com/office/powerpoint/2010/main" val="2091971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1435608" y="1295400"/>
            <a:ext cx="7498080" cy="5410200"/>
          </a:xfrm>
        </p:spPr>
        <p:txBody>
          <a:bodyPr>
            <a:normAutofit fontScale="77500" lnSpcReduction="20000"/>
          </a:bodyPr>
          <a:lstStyle/>
          <a:p>
            <a:r>
              <a:rPr lang="en-US" dirty="0" smtClean="0"/>
              <a:t>Grades 3-8 Trends</a:t>
            </a:r>
          </a:p>
          <a:p>
            <a:pPr lvl="1"/>
            <a:r>
              <a:rPr lang="en-US" dirty="0" smtClean="0"/>
              <a:t>Change in Percentage of Students At or Above Proficient</a:t>
            </a:r>
          </a:p>
          <a:p>
            <a:pPr lvl="1"/>
            <a:r>
              <a:rPr lang="en-US" dirty="0" smtClean="0"/>
              <a:t>Percentage of Schools Increasing the Percentage of Students At or Above Proficient by level of improvement:</a:t>
            </a:r>
          </a:p>
          <a:p>
            <a:pPr lvl="2"/>
            <a:r>
              <a:rPr lang="en-US" dirty="0" smtClean="0"/>
              <a:t>No Improvement</a:t>
            </a:r>
          </a:p>
          <a:p>
            <a:pPr lvl="2"/>
            <a:r>
              <a:rPr lang="en-US" dirty="0" smtClean="0"/>
              <a:t>1% to 4%,</a:t>
            </a:r>
          </a:p>
          <a:p>
            <a:pPr lvl="2"/>
            <a:r>
              <a:rPr lang="en-US" dirty="0" smtClean="0"/>
              <a:t>5% to 9%,</a:t>
            </a:r>
          </a:p>
          <a:p>
            <a:pPr lvl="2"/>
            <a:r>
              <a:rPr lang="en-US" dirty="0" smtClean="0"/>
              <a:t>10% or more</a:t>
            </a:r>
          </a:p>
          <a:p>
            <a:pPr lvl="1"/>
            <a:r>
              <a:rPr lang="en-US" dirty="0" smtClean="0"/>
              <a:t>Change in Percentage of Students Below Basic</a:t>
            </a:r>
          </a:p>
          <a:p>
            <a:r>
              <a:rPr lang="en-US" dirty="0" smtClean="0"/>
              <a:t>2012-2013 Sample</a:t>
            </a:r>
          </a:p>
          <a:p>
            <a:pPr lvl="1"/>
            <a:r>
              <a:rPr lang="en-US" dirty="0" smtClean="0"/>
              <a:t>13 CGCS States</a:t>
            </a:r>
          </a:p>
          <a:p>
            <a:pPr lvl="1"/>
            <a:r>
              <a:rPr lang="en-US" dirty="0" smtClean="0"/>
              <a:t>21 CGCS Districts</a:t>
            </a:r>
          </a:p>
          <a:p>
            <a:pPr lvl="1"/>
            <a:r>
              <a:rPr lang="en-US" dirty="0" smtClean="0"/>
              <a:t>States were excluded based on three criteria:</a:t>
            </a:r>
          </a:p>
          <a:p>
            <a:pPr marL="1115568" lvl="2" indent="-457200">
              <a:buFont typeface="+mj-lt"/>
              <a:buAutoNum type="arabicPeriod"/>
            </a:pPr>
            <a:r>
              <a:rPr lang="en-US" dirty="0" smtClean="0"/>
              <a:t>Fall Testing Dates</a:t>
            </a:r>
          </a:p>
          <a:p>
            <a:pPr marL="1115568" lvl="2" indent="-457200">
              <a:buFont typeface="+mj-lt"/>
              <a:buAutoNum type="arabicPeriod"/>
            </a:pPr>
            <a:r>
              <a:rPr lang="en-US" dirty="0" smtClean="0"/>
              <a:t>Changes in State Assessments (Content and/or Cut Scores)</a:t>
            </a:r>
          </a:p>
          <a:p>
            <a:pPr marL="1115568" lvl="2" indent="-457200">
              <a:buFont typeface="+mj-lt"/>
              <a:buAutoNum type="arabicPeriod"/>
            </a:pPr>
            <a:r>
              <a:rPr lang="en-US" dirty="0" smtClean="0"/>
              <a:t>No Data or </a:t>
            </a:r>
            <a:r>
              <a:rPr lang="en-US" dirty="0"/>
              <a:t>P</a:t>
            </a:r>
            <a:r>
              <a:rPr lang="en-US" dirty="0" smtClean="0"/>
              <a:t>oor Data Quality</a:t>
            </a:r>
          </a:p>
        </p:txBody>
      </p:sp>
    </p:spTree>
    <p:extLst>
      <p:ext uri="{BB962C8B-B14F-4D97-AF65-F5344CB8AC3E}">
        <p14:creationId xmlns:p14="http://schemas.microsoft.com/office/powerpoint/2010/main" val="2823534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600325"/>
            <a:ext cx="6540792" cy="2286000"/>
          </a:xfrm>
        </p:spPr>
        <p:txBody>
          <a:bodyPr/>
          <a:lstStyle/>
          <a:p>
            <a:pPr algn="ctr"/>
            <a:r>
              <a:rPr lang="en-US" dirty="0"/>
              <a:t>Grades 3-8 </a:t>
            </a:r>
            <a:r>
              <a:rPr lang="en-US" dirty="0" smtClean="0"/>
              <a:t>Trends</a:t>
            </a:r>
            <a:r>
              <a:rPr lang="en-US" dirty="0"/>
              <a:t/>
            </a:r>
            <a:br>
              <a:rPr lang="en-US" dirty="0"/>
            </a:br>
            <a:endParaRPr lang="en-US" dirty="0"/>
          </a:p>
        </p:txBody>
      </p:sp>
    </p:spTree>
    <p:extLst>
      <p:ext uri="{BB962C8B-B14F-4D97-AF65-F5344CB8AC3E}">
        <p14:creationId xmlns:p14="http://schemas.microsoft.com/office/powerpoint/2010/main" val="15068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8153400" cy="1143000"/>
          </a:xfrm>
        </p:spPr>
        <p:txBody>
          <a:bodyPr>
            <a:noAutofit/>
          </a:bodyPr>
          <a:lstStyle/>
          <a:p>
            <a:pPr algn="ctr"/>
            <a:r>
              <a:rPr lang="en-US" sz="3500" dirty="0" smtClean="0"/>
              <a:t>Percentage of Students Proficient in Math by School Type, Pre &amp; Post SIG Funding</a:t>
            </a:r>
            <a:endParaRPr lang="en-US" sz="3500" dirty="0"/>
          </a:p>
        </p:txBody>
      </p:sp>
      <p:graphicFrame>
        <p:nvGraphicFramePr>
          <p:cNvPr id="5" name="Chart 4"/>
          <p:cNvGraphicFramePr>
            <a:graphicFrameLocks/>
          </p:cNvGraphicFramePr>
          <p:nvPr>
            <p:extLst>
              <p:ext uri="{D42A27DB-BD31-4B8C-83A1-F6EECF244321}">
                <p14:modId xmlns:p14="http://schemas.microsoft.com/office/powerpoint/2010/main" val="852733575"/>
              </p:ext>
            </p:extLst>
          </p:nvPr>
        </p:nvGraphicFramePr>
        <p:xfrm>
          <a:off x="1066799" y="1447800"/>
          <a:ext cx="8001001"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2873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8153400" cy="1143000"/>
          </a:xfrm>
        </p:spPr>
        <p:txBody>
          <a:bodyPr>
            <a:noAutofit/>
          </a:bodyPr>
          <a:lstStyle/>
          <a:p>
            <a:pPr algn="ctr"/>
            <a:r>
              <a:rPr lang="en-US" sz="3500" dirty="0" smtClean="0"/>
              <a:t>Percentage of Students Proficient in Reading by School Type, Pre &amp; Post SIG Funding</a:t>
            </a:r>
            <a:endParaRPr lang="en-US" sz="3500" dirty="0"/>
          </a:p>
        </p:txBody>
      </p:sp>
      <p:graphicFrame>
        <p:nvGraphicFramePr>
          <p:cNvPr id="4" name="Chart 3"/>
          <p:cNvGraphicFramePr>
            <a:graphicFrameLocks/>
          </p:cNvGraphicFramePr>
          <p:nvPr>
            <p:extLst>
              <p:ext uri="{D42A27DB-BD31-4B8C-83A1-F6EECF244321}">
                <p14:modId xmlns:p14="http://schemas.microsoft.com/office/powerpoint/2010/main" val="1125045700"/>
              </p:ext>
            </p:extLst>
          </p:nvPr>
        </p:nvGraphicFramePr>
        <p:xfrm>
          <a:off x="990599" y="1447800"/>
          <a:ext cx="8077201"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9128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8153400" cy="1143000"/>
          </a:xfrm>
        </p:spPr>
        <p:txBody>
          <a:bodyPr>
            <a:noAutofit/>
          </a:bodyPr>
          <a:lstStyle/>
          <a:p>
            <a:pPr algn="ctr"/>
            <a:r>
              <a:rPr lang="en-US" sz="3200" dirty="0" smtClean="0"/>
              <a:t>Percentage of Schools Improving in Mathematics by Category and School Type, 2010 to 2013</a:t>
            </a:r>
            <a:endParaRPr lang="en-US" sz="3200" dirty="0"/>
          </a:p>
        </p:txBody>
      </p:sp>
      <p:graphicFrame>
        <p:nvGraphicFramePr>
          <p:cNvPr id="3" name="Chart 2"/>
          <p:cNvGraphicFramePr>
            <a:graphicFrameLocks/>
          </p:cNvGraphicFramePr>
          <p:nvPr>
            <p:extLst>
              <p:ext uri="{D42A27DB-BD31-4B8C-83A1-F6EECF244321}">
                <p14:modId xmlns:p14="http://schemas.microsoft.com/office/powerpoint/2010/main" val="488746140"/>
              </p:ext>
            </p:extLst>
          </p:nvPr>
        </p:nvGraphicFramePr>
        <p:xfrm>
          <a:off x="1001697" y="1219200"/>
          <a:ext cx="8066103"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1338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8153400" cy="1143000"/>
          </a:xfrm>
        </p:spPr>
        <p:txBody>
          <a:bodyPr>
            <a:noAutofit/>
          </a:bodyPr>
          <a:lstStyle/>
          <a:p>
            <a:pPr algn="ctr"/>
            <a:r>
              <a:rPr lang="en-US" sz="3200" dirty="0" smtClean="0"/>
              <a:t>Percentage of Schools Improving in Reading</a:t>
            </a:r>
            <a:br>
              <a:rPr lang="en-US" sz="3200" dirty="0" smtClean="0"/>
            </a:br>
            <a:r>
              <a:rPr lang="en-US" sz="3200" dirty="0" smtClean="0"/>
              <a:t>by Category and School Type, 2010 to 2013</a:t>
            </a:r>
            <a:endParaRPr lang="en-US" sz="3200" dirty="0"/>
          </a:p>
        </p:txBody>
      </p:sp>
      <p:graphicFrame>
        <p:nvGraphicFramePr>
          <p:cNvPr id="3" name="Chart 2"/>
          <p:cNvGraphicFramePr>
            <a:graphicFrameLocks/>
          </p:cNvGraphicFramePr>
          <p:nvPr>
            <p:extLst>
              <p:ext uri="{D42A27DB-BD31-4B8C-83A1-F6EECF244321}">
                <p14:modId xmlns:p14="http://schemas.microsoft.com/office/powerpoint/2010/main" val="3033970318"/>
              </p:ext>
            </p:extLst>
          </p:nvPr>
        </p:nvGraphicFramePr>
        <p:xfrm>
          <a:off x="1066800" y="914400"/>
          <a:ext cx="80010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87137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3304</TotalTime>
  <Words>1374</Words>
  <Application>Microsoft Office PowerPoint</Application>
  <PresentationFormat>On-screen Show (4:3)</PresentationFormat>
  <Paragraphs>184</Paragraphs>
  <Slides>26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Gill Sans MT</vt:lpstr>
      <vt:lpstr>Verdana</vt:lpstr>
      <vt:lpstr>Wingdings 2</vt:lpstr>
      <vt:lpstr>Solstice</vt:lpstr>
      <vt:lpstr>The School Improvement Grant Program: Analysis of Performance in America’s Great City Schools</vt:lpstr>
      <vt:lpstr>Quantitative study </vt:lpstr>
      <vt:lpstr>Purpose</vt:lpstr>
      <vt:lpstr>Methodology</vt:lpstr>
      <vt:lpstr>Grades 3-8 Trends </vt:lpstr>
      <vt:lpstr>Percentage of Students Proficient in Math by School Type, Pre &amp; Post SIG Funding</vt:lpstr>
      <vt:lpstr>Percentage of Students Proficient in Reading by School Type, Pre &amp; Post SIG Funding</vt:lpstr>
      <vt:lpstr>Percentage of Schools Improving in Mathematics by Category and School Type, 2010 to 2013</vt:lpstr>
      <vt:lpstr>Percentage of Schools Improving in Reading by Category and School Type, 2010 to 2013</vt:lpstr>
      <vt:lpstr>Percentage of Students Below Basic in Math by School Type, Pre % Post SIG Funding</vt:lpstr>
      <vt:lpstr>Percentage of Students Below Basic in Reading by School Type, Pre &amp; Post SIG Funding</vt:lpstr>
      <vt:lpstr>Qualitative study </vt:lpstr>
      <vt:lpstr>Purpose</vt:lpstr>
      <vt:lpstr>Research Questions</vt:lpstr>
      <vt:lpstr>Districts Interviewed</vt:lpstr>
      <vt:lpstr>Key findings</vt:lpstr>
      <vt:lpstr>Political and Organizational Context</vt:lpstr>
      <vt:lpstr>Goals and Objectives</vt:lpstr>
      <vt:lpstr>Staffing</vt:lpstr>
      <vt:lpstr>Interventions</vt:lpstr>
      <vt:lpstr>Professional Development</vt:lpstr>
      <vt:lpstr>Accountability</vt:lpstr>
      <vt:lpstr>Conclusions</vt:lpstr>
      <vt:lpstr>Challenges and Opportunities</vt:lpstr>
      <vt:lpstr>When It Worked and When It Didn’t</vt:lpstr>
      <vt:lpstr>Questions and Answers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Performance Indicators</dc:title>
  <dc:creator>Ricki</dc:creator>
  <cp:lastModifiedBy>Ray Hart</cp:lastModifiedBy>
  <cp:revision>193</cp:revision>
  <cp:lastPrinted>2014-08-14T18:51:35Z</cp:lastPrinted>
  <dcterms:created xsi:type="dcterms:W3CDTF">2013-06-26T22:12:31Z</dcterms:created>
  <dcterms:modified xsi:type="dcterms:W3CDTF">2014-10-23T16:21:24Z</dcterms:modified>
</cp:coreProperties>
</file>